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7"/>
  </p:notesMasterIdLst>
  <p:sldIdLst>
    <p:sldId id="256" r:id="rId2"/>
    <p:sldId id="289" r:id="rId3"/>
    <p:sldId id="257" r:id="rId4"/>
    <p:sldId id="287" r:id="rId5"/>
    <p:sldId id="259" r:id="rId6"/>
    <p:sldId id="285" r:id="rId7"/>
    <p:sldId id="262" r:id="rId8"/>
    <p:sldId id="261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82" r:id="rId17"/>
    <p:sldId id="280" r:id="rId18"/>
    <p:sldId id="281" r:id="rId19"/>
    <p:sldId id="272" r:id="rId20"/>
    <p:sldId id="273" r:id="rId21"/>
    <p:sldId id="278" r:id="rId22"/>
    <p:sldId id="286" r:id="rId23"/>
    <p:sldId id="288" r:id="rId24"/>
    <p:sldId id="275" r:id="rId25"/>
    <p:sldId id="279" r:id="rId26"/>
  </p:sldIdLst>
  <p:sldSz cx="9144000" cy="6858000" type="screen4x3"/>
  <p:notesSz cx="6858000" cy="9144000"/>
  <p:embeddedFontLs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NikoshBAN" pitchFamily="2" charset="0"/>
      <p:regular r:id="rId32"/>
    </p:embeddedFont>
    <p:embeddedFont>
      <p:font typeface="Wingdings 2" pitchFamily="18" charset="2"/>
      <p:regular r:id="rId33"/>
    </p:embeddedFont>
    <p:embeddedFont>
      <p:font typeface="SutonnyOMJ" pitchFamily="2" charset="0"/>
      <p:regular r:id="rId34"/>
    </p:embeddedFont>
    <p:embeddedFont>
      <p:font typeface="Verdana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C68E6E-154E-4EC5-AE59-D31832A5DDC9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</dgm:pt>
    <dgm:pt modelId="{8F11A086-70A1-4CFC-A3BC-A071529A2EC1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r>
            <a:rPr lang="bn-BD" dirty="0" smtClean="0"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ভূ –রেখা</a:t>
          </a:r>
          <a:r>
            <a:rPr lang="en-US" dirty="0" smtClean="0"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কি</a:t>
          </a:r>
          <a:r>
            <a:rPr lang="en-US" dirty="0" smtClean="0"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?</a:t>
          </a:r>
          <a:endParaRPr lang="en-US" dirty="0">
            <a:solidFill>
              <a:srgbClr val="7030A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endParaRPr>
        </a:p>
      </dgm:t>
    </dgm:pt>
    <dgm:pt modelId="{A3A2C656-CD30-4BF7-86C5-863F42877A4E}" type="parTrans" cxnId="{934CBA95-6B5F-4A31-8FF1-9A6D34F4C995}">
      <dgm:prSet/>
      <dgm:spPr/>
      <dgm:t>
        <a:bodyPr/>
        <a:lstStyle/>
        <a:p>
          <a:endParaRPr lang="en-US"/>
        </a:p>
      </dgm:t>
    </dgm:pt>
    <dgm:pt modelId="{BB77C7E6-DDEA-412A-9039-3C7656C10C97}" type="sibTrans" cxnId="{934CBA95-6B5F-4A31-8FF1-9A6D34F4C995}">
      <dgm:prSet/>
      <dgm:spPr/>
      <dgm:t>
        <a:bodyPr/>
        <a:lstStyle/>
        <a:p>
          <a:endParaRPr lang="en-US"/>
        </a:p>
      </dgm:t>
    </dgm:pt>
    <dgm:pt modelId="{69984B0E-DF7E-45F3-8858-E82CFE5F30DB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r>
            <a:rPr lang="bn-BD" i="1" dirty="0" smtClean="0"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উর্ধ্বরেখা</a:t>
          </a:r>
          <a:r>
            <a:rPr lang="en-US" i="1" dirty="0" smtClean="0"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কি</a:t>
          </a:r>
          <a:r>
            <a:rPr lang="en-US" dirty="0" smtClean="0"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?</a:t>
          </a:r>
          <a:endParaRPr lang="en-US" dirty="0">
            <a:solidFill>
              <a:srgbClr val="7030A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endParaRPr>
        </a:p>
      </dgm:t>
    </dgm:pt>
    <dgm:pt modelId="{2633C561-15FB-4C82-8307-4AD7E6136172}" type="parTrans" cxnId="{44103B57-0EE3-47E7-A179-DE03AA42205B}">
      <dgm:prSet/>
      <dgm:spPr/>
      <dgm:t>
        <a:bodyPr/>
        <a:lstStyle/>
        <a:p>
          <a:endParaRPr lang="en-US"/>
        </a:p>
      </dgm:t>
    </dgm:pt>
    <dgm:pt modelId="{0570CF8C-8BBB-40AE-8585-7834A0C5B609}" type="sibTrans" cxnId="{44103B57-0EE3-47E7-A179-DE03AA42205B}">
      <dgm:prSet/>
      <dgm:spPr/>
      <dgm:t>
        <a:bodyPr/>
        <a:lstStyle/>
        <a:p>
          <a:endParaRPr lang="en-US"/>
        </a:p>
      </dgm:t>
    </dgm:pt>
    <dgm:pt modelId="{91F45534-66C7-48BC-AF7E-3A59C5C771E8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r>
            <a:rPr lang="bn-BD" i="1" dirty="0" smtClean="0"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উন্নতি কোণ</a:t>
          </a:r>
          <a:r>
            <a:rPr lang="en-US" dirty="0" smtClean="0"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কি</a:t>
          </a:r>
          <a:r>
            <a:rPr lang="en-US" dirty="0" smtClean="0"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?</a:t>
          </a:r>
          <a:endParaRPr lang="en-US" dirty="0">
            <a:solidFill>
              <a:srgbClr val="7030A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endParaRPr>
        </a:p>
      </dgm:t>
    </dgm:pt>
    <dgm:pt modelId="{862480DB-C3FC-4B00-8C67-E5E04748D431}" type="parTrans" cxnId="{1408E7B3-F84F-4AAA-AAE9-8A7E716702BF}">
      <dgm:prSet/>
      <dgm:spPr/>
      <dgm:t>
        <a:bodyPr/>
        <a:lstStyle/>
        <a:p>
          <a:endParaRPr lang="en-US"/>
        </a:p>
      </dgm:t>
    </dgm:pt>
    <dgm:pt modelId="{CF924CBC-0042-4101-AC0A-21F2FA8A49CE}" type="sibTrans" cxnId="{1408E7B3-F84F-4AAA-AAE9-8A7E716702BF}">
      <dgm:prSet/>
      <dgm:spPr/>
      <dgm:t>
        <a:bodyPr/>
        <a:lstStyle/>
        <a:p>
          <a:endParaRPr lang="en-US"/>
        </a:p>
      </dgm:t>
    </dgm:pt>
    <dgm:pt modelId="{E5112051-EB13-411F-B03A-176BC759D32E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  <dgm:t>
        <a:bodyPr/>
        <a:lstStyle/>
        <a:p>
          <a:r>
            <a:rPr lang="bn-BD" dirty="0" smtClean="0"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ভূ –রেখা</a:t>
          </a:r>
          <a:r>
            <a:rPr lang="en-US" dirty="0" smtClean="0"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কি</a:t>
          </a:r>
          <a:r>
            <a:rPr lang="en-US" dirty="0" smtClean="0"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?</a:t>
          </a:r>
          <a:endParaRPr lang="en-US" i="1" dirty="0">
            <a:solidFill>
              <a:srgbClr val="7030A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B4C1694D-78AD-454D-B434-5A902C762288}" type="parTrans" cxnId="{66947562-43D5-4E6E-9F04-EAC6F10CB2C3}">
      <dgm:prSet/>
      <dgm:spPr/>
      <dgm:t>
        <a:bodyPr/>
        <a:lstStyle/>
        <a:p>
          <a:endParaRPr lang="en-US"/>
        </a:p>
      </dgm:t>
    </dgm:pt>
    <dgm:pt modelId="{1BFE24E7-1442-41C2-B062-992E8C60EF02}" type="sibTrans" cxnId="{66947562-43D5-4E6E-9F04-EAC6F10CB2C3}">
      <dgm:prSet/>
      <dgm:spPr/>
      <dgm:t>
        <a:bodyPr/>
        <a:lstStyle/>
        <a:p>
          <a:endParaRPr lang="en-US"/>
        </a:p>
      </dgm:t>
    </dgm:pt>
    <dgm:pt modelId="{C08823FB-19BC-46A2-94D9-23F3A60F6F56}">
      <dgm:prSet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i="1" dirty="0" smtClean="0"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অবনতি কোণ</a:t>
          </a:r>
          <a:r>
            <a:rPr lang="en-US" dirty="0" smtClean="0"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কি</a:t>
          </a:r>
          <a:r>
            <a:rPr lang="en-US" dirty="0" smtClean="0"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?</a:t>
          </a:r>
          <a:r>
            <a:rPr lang="en-US" i="1" dirty="0" smtClean="0">
              <a:solidFill>
                <a:srgbClr val="7030A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endParaRPr lang="en-US" dirty="0">
            <a:solidFill>
              <a:srgbClr val="7030A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a:endParaRPr>
        </a:p>
      </dgm:t>
    </dgm:pt>
    <dgm:pt modelId="{71ED7956-9809-4049-BDA7-5356EFC55C92}" type="parTrans" cxnId="{97A39748-718D-44B5-83B4-58BDF8C310C5}">
      <dgm:prSet/>
      <dgm:spPr/>
      <dgm:t>
        <a:bodyPr/>
        <a:lstStyle/>
        <a:p>
          <a:endParaRPr lang="en-US"/>
        </a:p>
      </dgm:t>
    </dgm:pt>
    <dgm:pt modelId="{CFAB2F1C-EC4B-44E6-B45A-BB7BA59449DA}" type="sibTrans" cxnId="{97A39748-718D-44B5-83B4-58BDF8C310C5}">
      <dgm:prSet/>
      <dgm:spPr/>
      <dgm:t>
        <a:bodyPr/>
        <a:lstStyle/>
        <a:p>
          <a:endParaRPr lang="en-US"/>
        </a:p>
      </dgm:t>
    </dgm:pt>
    <dgm:pt modelId="{C508604C-D168-4B63-A4EE-80205CA4F347}" type="pres">
      <dgm:prSet presAssocID="{7FC68E6E-154E-4EC5-AE59-D31832A5DDC9}" presName="linearFlow" presStyleCnt="0">
        <dgm:presLayoutVars>
          <dgm:dir/>
          <dgm:resizeHandles val="exact"/>
        </dgm:presLayoutVars>
      </dgm:prSet>
      <dgm:spPr/>
    </dgm:pt>
    <dgm:pt modelId="{F12D4CD8-E1F2-43C8-85D7-1FC268F41237}" type="pres">
      <dgm:prSet presAssocID="{8F11A086-70A1-4CFC-A3BC-A071529A2EC1}" presName="composit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</dgm:pt>
    <dgm:pt modelId="{84C03196-C34C-484F-AC44-B12DC7A32044}" type="pres">
      <dgm:prSet presAssocID="{8F11A086-70A1-4CFC-A3BC-A071529A2EC1}" presName="imgShp" presStyleLbl="fgImgPlace1" presStyleIdx="0" presStyleCnt="5" custLinFactNeighborY="-2418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</dgm:pt>
    <dgm:pt modelId="{04488219-D05E-4440-B021-FA2C9AFBE21A}" type="pres">
      <dgm:prSet presAssocID="{8F11A086-70A1-4CFC-A3BC-A071529A2EC1}" presName="txShp" presStyleLbl="node1" presStyleIdx="0" presStyleCnt="5" custScaleX="97744" custLinFactNeighborX="1035" custLinFactNeighborY="3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54BC81-C725-4546-BA60-FB324DFB6499}" type="pres">
      <dgm:prSet presAssocID="{BB77C7E6-DDEA-412A-9039-3C7656C10C97}" presName="spacing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</dgm:pt>
    <dgm:pt modelId="{772F1AD7-5776-4565-8186-7376FB68D970}" type="pres">
      <dgm:prSet presAssocID="{69984B0E-DF7E-45F3-8858-E82CFE5F30DB}" presName="composit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</dgm:pt>
    <dgm:pt modelId="{F9180093-2CE2-4040-BEF6-46EDEC8A1D36}" type="pres">
      <dgm:prSet presAssocID="{69984B0E-DF7E-45F3-8858-E82CFE5F30DB}" presName="imgShp" presStyleLbl="fgImgPlace1" presStyleIdx="1" presStyleCnt="5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</dgm:pt>
    <dgm:pt modelId="{9A118E09-47C7-45A1-86F7-3269DEBDA0B3}" type="pres">
      <dgm:prSet presAssocID="{69984B0E-DF7E-45F3-8858-E82CFE5F30DB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8B4E54-368F-41D4-A095-3D291FCD6765}" type="pres">
      <dgm:prSet presAssocID="{0570CF8C-8BBB-40AE-8585-7834A0C5B609}" presName="spacing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</dgm:pt>
    <dgm:pt modelId="{BD14C649-534F-4CC5-8758-760BFE31F376}" type="pres">
      <dgm:prSet presAssocID="{E5112051-EB13-411F-B03A-176BC759D32E}" presName="composit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</dgm:pt>
    <dgm:pt modelId="{D043E302-CBAC-459C-BF6B-30A505234778}" type="pres">
      <dgm:prSet presAssocID="{E5112051-EB13-411F-B03A-176BC759D32E}" presName="imgShp" presStyleLbl="fgImgPlace1" presStyleIdx="2" presStyleCnt="5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</dgm:pt>
    <dgm:pt modelId="{FD5F72A4-6962-4898-8CE0-47A523B42726}" type="pres">
      <dgm:prSet presAssocID="{E5112051-EB13-411F-B03A-176BC759D32E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A74DD7-A18C-4EC1-A89D-86745221F8C4}" type="pres">
      <dgm:prSet presAssocID="{1BFE24E7-1442-41C2-B062-992E8C60EF02}" presName="spacing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</dgm:pt>
    <dgm:pt modelId="{B2D23961-E913-4B5D-A3B0-D028AFB47A45}" type="pres">
      <dgm:prSet presAssocID="{91F45534-66C7-48BC-AF7E-3A59C5C771E8}" presName="composit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</dgm:pt>
    <dgm:pt modelId="{AE1FF8BA-3F2E-4BC7-A46F-C4EC5CEF6A30}" type="pres">
      <dgm:prSet presAssocID="{91F45534-66C7-48BC-AF7E-3A59C5C771E8}" presName="imgShp" presStyleLbl="fgImgPlace1" presStyleIdx="3" presStyleCnt="5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</dgm:pt>
    <dgm:pt modelId="{67FBC2B5-5F04-4CB4-A71D-204E8241AF03}" type="pres">
      <dgm:prSet presAssocID="{91F45534-66C7-48BC-AF7E-3A59C5C771E8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9F1909-89CD-440C-8386-40CB55A79DA7}" type="pres">
      <dgm:prSet presAssocID="{CF924CBC-0042-4101-AC0A-21F2FA8A49CE}" presName="spacing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</dgm:pt>
    <dgm:pt modelId="{00A297ED-BF95-43FC-9F8D-F6C4EC936680}" type="pres">
      <dgm:prSet presAssocID="{C08823FB-19BC-46A2-94D9-23F3A60F6F56}" presName="composit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</dgm:pt>
    <dgm:pt modelId="{DB89AA79-D1D4-49AD-8380-799CFFCF5B0A}" type="pres">
      <dgm:prSet presAssocID="{C08823FB-19BC-46A2-94D9-23F3A60F6F56}" presName="imgShp" presStyleLbl="fgImgPlace1" presStyleIdx="4" presStyleCnt="5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p3d prstMaterial="matte">
          <a:bevelT w="127000" h="63500"/>
        </a:sp3d>
      </dgm:spPr>
    </dgm:pt>
    <dgm:pt modelId="{CEDB2F94-49A4-4B35-AAEB-463656A63035}" type="pres">
      <dgm:prSet presAssocID="{C08823FB-19BC-46A2-94D9-23F3A60F6F56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AC536C-76B0-4A48-BD1A-279112D18EF2}" type="presOf" srcId="{69984B0E-DF7E-45F3-8858-E82CFE5F30DB}" destId="{9A118E09-47C7-45A1-86F7-3269DEBDA0B3}" srcOrd="0" destOrd="0" presId="urn:microsoft.com/office/officeart/2005/8/layout/vList3#1"/>
    <dgm:cxn modelId="{6D8B9841-AC39-491C-9FFC-A2AB20BB95EF}" type="presOf" srcId="{E5112051-EB13-411F-B03A-176BC759D32E}" destId="{FD5F72A4-6962-4898-8CE0-47A523B42726}" srcOrd="0" destOrd="0" presId="urn:microsoft.com/office/officeart/2005/8/layout/vList3#1"/>
    <dgm:cxn modelId="{44103B57-0EE3-47E7-A179-DE03AA42205B}" srcId="{7FC68E6E-154E-4EC5-AE59-D31832A5DDC9}" destId="{69984B0E-DF7E-45F3-8858-E82CFE5F30DB}" srcOrd="1" destOrd="0" parTransId="{2633C561-15FB-4C82-8307-4AD7E6136172}" sibTransId="{0570CF8C-8BBB-40AE-8585-7834A0C5B609}"/>
    <dgm:cxn modelId="{BFE720A7-8665-4592-BD52-39A2BE228B7F}" type="presOf" srcId="{C08823FB-19BC-46A2-94D9-23F3A60F6F56}" destId="{CEDB2F94-49A4-4B35-AAEB-463656A63035}" srcOrd="0" destOrd="0" presId="urn:microsoft.com/office/officeart/2005/8/layout/vList3#1"/>
    <dgm:cxn modelId="{1408E7B3-F84F-4AAA-AAE9-8A7E716702BF}" srcId="{7FC68E6E-154E-4EC5-AE59-D31832A5DDC9}" destId="{91F45534-66C7-48BC-AF7E-3A59C5C771E8}" srcOrd="3" destOrd="0" parTransId="{862480DB-C3FC-4B00-8C67-E5E04748D431}" sibTransId="{CF924CBC-0042-4101-AC0A-21F2FA8A49CE}"/>
    <dgm:cxn modelId="{F0DEECBE-CE1F-4782-B01B-700F2DE897E3}" type="presOf" srcId="{91F45534-66C7-48BC-AF7E-3A59C5C771E8}" destId="{67FBC2B5-5F04-4CB4-A71D-204E8241AF03}" srcOrd="0" destOrd="0" presId="urn:microsoft.com/office/officeart/2005/8/layout/vList3#1"/>
    <dgm:cxn modelId="{934CBA95-6B5F-4A31-8FF1-9A6D34F4C995}" srcId="{7FC68E6E-154E-4EC5-AE59-D31832A5DDC9}" destId="{8F11A086-70A1-4CFC-A3BC-A071529A2EC1}" srcOrd="0" destOrd="0" parTransId="{A3A2C656-CD30-4BF7-86C5-863F42877A4E}" sibTransId="{BB77C7E6-DDEA-412A-9039-3C7656C10C97}"/>
    <dgm:cxn modelId="{FCD52CF4-E04A-48B4-810B-6F3EB56F5637}" type="presOf" srcId="{8F11A086-70A1-4CFC-A3BC-A071529A2EC1}" destId="{04488219-D05E-4440-B021-FA2C9AFBE21A}" srcOrd="0" destOrd="0" presId="urn:microsoft.com/office/officeart/2005/8/layout/vList3#1"/>
    <dgm:cxn modelId="{66947562-43D5-4E6E-9F04-EAC6F10CB2C3}" srcId="{7FC68E6E-154E-4EC5-AE59-D31832A5DDC9}" destId="{E5112051-EB13-411F-B03A-176BC759D32E}" srcOrd="2" destOrd="0" parTransId="{B4C1694D-78AD-454D-B434-5A902C762288}" sibTransId="{1BFE24E7-1442-41C2-B062-992E8C60EF02}"/>
    <dgm:cxn modelId="{CF21D3A9-7CA6-4E4E-B95A-ABC3463C8D73}" type="presOf" srcId="{7FC68E6E-154E-4EC5-AE59-D31832A5DDC9}" destId="{C508604C-D168-4B63-A4EE-80205CA4F347}" srcOrd="0" destOrd="0" presId="urn:microsoft.com/office/officeart/2005/8/layout/vList3#1"/>
    <dgm:cxn modelId="{97A39748-718D-44B5-83B4-58BDF8C310C5}" srcId="{7FC68E6E-154E-4EC5-AE59-D31832A5DDC9}" destId="{C08823FB-19BC-46A2-94D9-23F3A60F6F56}" srcOrd="4" destOrd="0" parTransId="{71ED7956-9809-4049-BDA7-5356EFC55C92}" sibTransId="{CFAB2F1C-EC4B-44E6-B45A-BB7BA59449DA}"/>
    <dgm:cxn modelId="{6858806F-3FDC-41EF-97B6-C37A3872F201}" type="presParOf" srcId="{C508604C-D168-4B63-A4EE-80205CA4F347}" destId="{F12D4CD8-E1F2-43C8-85D7-1FC268F41237}" srcOrd="0" destOrd="0" presId="urn:microsoft.com/office/officeart/2005/8/layout/vList3#1"/>
    <dgm:cxn modelId="{F981DA8B-4042-4A22-A34F-94F6ED4E9ECE}" type="presParOf" srcId="{F12D4CD8-E1F2-43C8-85D7-1FC268F41237}" destId="{84C03196-C34C-484F-AC44-B12DC7A32044}" srcOrd="0" destOrd="0" presId="urn:microsoft.com/office/officeart/2005/8/layout/vList3#1"/>
    <dgm:cxn modelId="{B009ED61-6232-4F8E-9F84-4498B2E9CA57}" type="presParOf" srcId="{F12D4CD8-E1F2-43C8-85D7-1FC268F41237}" destId="{04488219-D05E-4440-B021-FA2C9AFBE21A}" srcOrd="1" destOrd="0" presId="urn:microsoft.com/office/officeart/2005/8/layout/vList3#1"/>
    <dgm:cxn modelId="{C537F022-6C3E-4ED3-8187-8007C3C6C4D0}" type="presParOf" srcId="{C508604C-D168-4B63-A4EE-80205CA4F347}" destId="{3F54BC81-C725-4546-BA60-FB324DFB6499}" srcOrd="1" destOrd="0" presId="urn:microsoft.com/office/officeart/2005/8/layout/vList3#1"/>
    <dgm:cxn modelId="{57C71362-FFA0-447A-B2E4-35B06105D162}" type="presParOf" srcId="{C508604C-D168-4B63-A4EE-80205CA4F347}" destId="{772F1AD7-5776-4565-8186-7376FB68D970}" srcOrd="2" destOrd="0" presId="urn:microsoft.com/office/officeart/2005/8/layout/vList3#1"/>
    <dgm:cxn modelId="{A51BDF5A-4FD3-4F2C-AEB7-1F8A157EA889}" type="presParOf" srcId="{772F1AD7-5776-4565-8186-7376FB68D970}" destId="{F9180093-2CE2-4040-BEF6-46EDEC8A1D36}" srcOrd="0" destOrd="0" presId="urn:microsoft.com/office/officeart/2005/8/layout/vList3#1"/>
    <dgm:cxn modelId="{F1E4BBB4-D184-4B25-9D37-BF5E2E56BF4C}" type="presParOf" srcId="{772F1AD7-5776-4565-8186-7376FB68D970}" destId="{9A118E09-47C7-45A1-86F7-3269DEBDA0B3}" srcOrd="1" destOrd="0" presId="urn:microsoft.com/office/officeart/2005/8/layout/vList3#1"/>
    <dgm:cxn modelId="{FC44D0B6-DACE-4CC6-9C6B-AFB7C60418C5}" type="presParOf" srcId="{C508604C-D168-4B63-A4EE-80205CA4F347}" destId="{618B4E54-368F-41D4-A095-3D291FCD6765}" srcOrd="3" destOrd="0" presId="urn:microsoft.com/office/officeart/2005/8/layout/vList3#1"/>
    <dgm:cxn modelId="{F37E5345-0D98-4EBD-A13E-B30827040DCD}" type="presParOf" srcId="{C508604C-D168-4B63-A4EE-80205CA4F347}" destId="{BD14C649-534F-4CC5-8758-760BFE31F376}" srcOrd="4" destOrd="0" presId="urn:microsoft.com/office/officeart/2005/8/layout/vList3#1"/>
    <dgm:cxn modelId="{65D00091-CC7C-41F8-B69B-DDCC944BFDEB}" type="presParOf" srcId="{BD14C649-534F-4CC5-8758-760BFE31F376}" destId="{D043E302-CBAC-459C-BF6B-30A505234778}" srcOrd="0" destOrd="0" presId="urn:microsoft.com/office/officeart/2005/8/layout/vList3#1"/>
    <dgm:cxn modelId="{24FB9884-7A2A-480E-8C03-C0A775F1F736}" type="presParOf" srcId="{BD14C649-534F-4CC5-8758-760BFE31F376}" destId="{FD5F72A4-6962-4898-8CE0-47A523B42726}" srcOrd="1" destOrd="0" presId="urn:microsoft.com/office/officeart/2005/8/layout/vList3#1"/>
    <dgm:cxn modelId="{9C21580C-1F25-411C-B59C-6C33086E6508}" type="presParOf" srcId="{C508604C-D168-4B63-A4EE-80205CA4F347}" destId="{F6A74DD7-A18C-4EC1-A89D-86745221F8C4}" srcOrd="5" destOrd="0" presId="urn:microsoft.com/office/officeart/2005/8/layout/vList3#1"/>
    <dgm:cxn modelId="{12C9F996-4CD8-4C8D-B7CC-7CF9CD884639}" type="presParOf" srcId="{C508604C-D168-4B63-A4EE-80205CA4F347}" destId="{B2D23961-E913-4B5D-A3B0-D028AFB47A45}" srcOrd="6" destOrd="0" presId="urn:microsoft.com/office/officeart/2005/8/layout/vList3#1"/>
    <dgm:cxn modelId="{DCF1C97E-41A5-4D46-914F-BE60C89992E5}" type="presParOf" srcId="{B2D23961-E913-4B5D-A3B0-D028AFB47A45}" destId="{AE1FF8BA-3F2E-4BC7-A46F-C4EC5CEF6A30}" srcOrd="0" destOrd="0" presId="urn:microsoft.com/office/officeart/2005/8/layout/vList3#1"/>
    <dgm:cxn modelId="{DB75204C-7B67-4A41-9822-C9347BD10AB1}" type="presParOf" srcId="{B2D23961-E913-4B5D-A3B0-D028AFB47A45}" destId="{67FBC2B5-5F04-4CB4-A71D-204E8241AF03}" srcOrd="1" destOrd="0" presId="urn:microsoft.com/office/officeart/2005/8/layout/vList3#1"/>
    <dgm:cxn modelId="{C1DBDA62-81E6-43E4-88BD-95E357F8C0B8}" type="presParOf" srcId="{C508604C-D168-4B63-A4EE-80205CA4F347}" destId="{F19F1909-89CD-440C-8386-40CB55A79DA7}" srcOrd="7" destOrd="0" presId="urn:microsoft.com/office/officeart/2005/8/layout/vList3#1"/>
    <dgm:cxn modelId="{119190FC-6C8F-4608-B0CD-8FC9608FA811}" type="presParOf" srcId="{C508604C-D168-4B63-A4EE-80205CA4F347}" destId="{00A297ED-BF95-43FC-9F8D-F6C4EC936680}" srcOrd="8" destOrd="0" presId="urn:microsoft.com/office/officeart/2005/8/layout/vList3#1"/>
    <dgm:cxn modelId="{D65D1EDF-0767-44B0-BC64-FD8C8F222E9E}" type="presParOf" srcId="{00A297ED-BF95-43FC-9F8D-F6C4EC936680}" destId="{DB89AA79-D1D4-49AD-8380-799CFFCF5B0A}" srcOrd="0" destOrd="0" presId="urn:microsoft.com/office/officeart/2005/8/layout/vList3#1"/>
    <dgm:cxn modelId="{EF34F5F7-DB35-4385-9A17-4F677B89D30C}" type="presParOf" srcId="{00A297ED-BF95-43FC-9F8D-F6C4EC936680}" destId="{CEDB2F94-49A4-4B35-AAEB-463656A63035}" srcOrd="1" destOrd="0" presId="urn:microsoft.com/office/officeart/2005/8/layout/vList3#1"/>
  </dgm:cxnLst>
  <dgm:bg>
    <a:solidFill>
      <a:srgbClr val="00B0F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4.wmf"/><Relationship Id="rId7" Type="http://schemas.openxmlformats.org/officeDocument/2006/relationships/image" Target="../media/image40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C810C-C97A-4161-BAE9-F207E05F9E33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2B992-BBB4-4871-A45C-74B209F950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68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B292A3-5801-442D-995F-2E9A2660EB2F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3EDBE4-D71D-4C6B-8066-2906D4434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B292A3-5801-442D-995F-2E9A2660EB2F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3EDBE4-D71D-4C6B-8066-2906D4434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B292A3-5801-442D-995F-2E9A2660EB2F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3EDBE4-D71D-4C6B-8066-2906D4434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B292A3-5801-442D-995F-2E9A2660EB2F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3EDBE4-D71D-4C6B-8066-2906D4434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B292A3-5801-442D-995F-2E9A2660EB2F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3EDBE4-D71D-4C6B-8066-2906D4434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B292A3-5801-442D-995F-2E9A2660EB2F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3EDBE4-D71D-4C6B-8066-2906D4434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B292A3-5801-442D-995F-2E9A2660EB2F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3EDBE4-D71D-4C6B-8066-2906D4434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B292A3-5801-442D-995F-2E9A2660EB2F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3EDBE4-D71D-4C6B-8066-2906D4434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B292A3-5801-442D-995F-2E9A2660EB2F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3EDBE4-D71D-4C6B-8066-2906D4434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B292A3-5801-442D-995F-2E9A2660EB2F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3EDBE4-D71D-4C6B-8066-2906D4434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B292A3-5801-442D-995F-2E9A2660EB2F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23EDBE4-D71D-4C6B-8066-2906D44342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AB292A3-5801-442D-995F-2E9A2660EB2F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23EDBE4-D71D-4C6B-8066-2906D4434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0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image" Target="../media/image38.wmf"/><Relationship Id="rId18" Type="http://schemas.openxmlformats.org/officeDocument/2006/relationships/oleObject" Target="../embeddings/oleObject18.bin"/><Relationship Id="rId3" Type="http://schemas.openxmlformats.org/officeDocument/2006/relationships/oleObject" Target="../embeddings/oleObject10.bin"/><Relationship Id="rId21" Type="http://schemas.openxmlformats.org/officeDocument/2006/relationships/image" Target="../media/image42.wmf"/><Relationship Id="rId7" Type="http://schemas.openxmlformats.org/officeDocument/2006/relationships/oleObject" Target="../embeddings/oleObject12.bin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7.bin"/><Relationship Id="rId20" Type="http://schemas.openxmlformats.org/officeDocument/2006/relationships/oleObject" Target="../embeddings/oleObject19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image" Target="../media/image39.wmf"/><Relationship Id="rId10" Type="http://schemas.openxmlformats.org/officeDocument/2006/relationships/image" Target="../media/image35.wmf"/><Relationship Id="rId19" Type="http://schemas.openxmlformats.org/officeDocument/2006/relationships/image" Target="../media/image41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13.bin"/><Relationship Id="rId14" Type="http://schemas.openxmlformats.org/officeDocument/2006/relationships/oleObject" Target="../embeddings/oleObject16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84"/>
            <a:ext cx="9144000" cy="6856549"/>
          </a:xfrm>
          <a:prstGeom prst="rect">
            <a:avLst/>
          </a:prstGeom>
        </p:spPr>
      </p:pic>
      <p:sp>
        <p:nvSpPr>
          <p:cNvPr id="2" name="Flowchart: Punched Tape 1"/>
          <p:cNvSpPr/>
          <p:nvPr/>
        </p:nvSpPr>
        <p:spPr>
          <a:xfrm>
            <a:off x="2382982" y="1143000"/>
            <a:ext cx="4114800" cy="2133600"/>
          </a:xfrm>
          <a:prstGeom prst="flowChartPunchedTape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819400"/>
            <a:ext cx="2133600" cy="2464157"/>
          </a:xfrm>
          <a:prstGeom prst="rect">
            <a:avLst/>
          </a:prstGeom>
        </p:spPr>
      </p:pic>
      <p:sp>
        <p:nvSpPr>
          <p:cNvPr id="4" name="6-Point Star 3"/>
          <p:cNvSpPr/>
          <p:nvPr/>
        </p:nvSpPr>
        <p:spPr>
          <a:xfrm>
            <a:off x="-152400" y="228600"/>
            <a:ext cx="5029200" cy="914400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C0000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19518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emo.jpg"/>
          <p:cNvPicPr>
            <a:picLocks noChangeAspect="1"/>
          </p:cNvPicPr>
          <p:nvPr/>
        </p:nvPicPr>
        <p:blipFill>
          <a:blip r:embed="rId2"/>
          <a:srcRect l="26578" r="18052" b="7229"/>
          <a:stretch>
            <a:fillRect/>
          </a:stretch>
        </p:blipFill>
        <p:spPr>
          <a:xfrm>
            <a:off x="4191000" y="2209800"/>
            <a:ext cx="3733800" cy="4278923"/>
          </a:xfrm>
          <a:prstGeom prst="rect">
            <a:avLst/>
          </a:prstGeom>
        </p:spPr>
      </p:pic>
      <p:pic>
        <p:nvPicPr>
          <p:cNvPr id="5" name="Picture 4" descr="sun.png"/>
          <p:cNvPicPr>
            <a:picLocks noChangeAspect="1"/>
          </p:cNvPicPr>
          <p:nvPr/>
        </p:nvPicPr>
        <p:blipFill>
          <a:blip r:embed="rId3"/>
          <a:srcRect l="20978" t="10284" r="27287" b="37234"/>
          <a:stretch>
            <a:fillRect/>
          </a:stretch>
        </p:blipFill>
        <p:spPr>
          <a:xfrm>
            <a:off x="7315200" y="228600"/>
            <a:ext cx="1266568" cy="11430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1087582" y="6047509"/>
            <a:ext cx="4953000" cy="228600"/>
          </a:xfrm>
          <a:prstGeom prst="rightArrow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5943600" y="2286000"/>
            <a:ext cx="121919" cy="3733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 flipH="1">
            <a:off x="1127759" y="2209800"/>
            <a:ext cx="4937760" cy="3848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>
            <a:off x="2362200" y="4800600"/>
            <a:ext cx="685800" cy="1524000"/>
          </a:xfrm>
          <a:prstGeom prst="arc">
            <a:avLst>
              <a:gd name="adj1" fmla="val 16083840"/>
              <a:gd name="adj2" fmla="val 4173265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172200" y="838200"/>
            <a:ext cx="1905000" cy="1295400"/>
            <a:chOff x="6172200" y="838200"/>
            <a:chExt cx="1905000" cy="1295400"/>
          </a:xfrm>
        </p:grpSpPr>
        <p:cxnSp>
          <p:nvCxnSpPr>
            <p:cNvPr id="11" name="Straight Arrow Connector 10"/>
            <p:cNvCxnSpPr/>
            <p:nvPr/>
          </p:nvCxnSpPr>
          <p:spPr>
            <a:xfrm rot="10800000" flipV="1">
              <a:off x="6172200" y="838200"/>
              <a:ext cx="1295400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10800000" flipV="1">
              <a:off x="6324600" y="990600"/>
              <a:ext cx="1295400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0800000" flipV="1">
              <a:off x="6477000" y="1143000"/>
              <a:ext cx="1295400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10800000" flipV="1">
              <a:off x="6781800" y="1219200"/>
              <a:ext cx="1066800" cy="762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10800000" flipV="1">
              <a:off x="7010400" y="1371600"/>
              <a:ext cx="1066800" cy="762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2057400" y="5270212"/>
            <a:ext cx="20574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উন্নতি কোণ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95600" y="6150114"/>
            <a:ext cx="24384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ভূ -রেখা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9368611">
            <a:off x="2421619" y="3408623"/>
            <a:ext cx="16764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উলম্বতল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5400000">
            <a:off x="5686295" y="3314880"/>
            <a:ext cx="16764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উলম্ব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রেখা</a:t>
            </a:r>
            <a:endParaRPr lang="en-US" sz="2800" dirty="0"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28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4" name="Picture 3" descr="gg.jpg"/>
          <p:cNvPicPr>
            <a:picLocks noChangeAspect="1"/>
          </p:cNvPicPr>
          <p:nvPr/>
        </p:nvPicPr>
        <p:blipFill>
          <a:blip r:embed="rId2"/>
          <a:srcRect l="9677" r="22581"/>
          <a:stretch>
            <a:fillRect/>
          </a:stretch>
        </p:blipFill>
        <p:spPr>
          <a:xfrm>
            <a:off x="6172200" y="990600"/>
            <a:ext cx="2362200" cy="45212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Picture 4" descr="sun.png"/>
          <p:cNvPicPr>
            <a:picLocks noChangeAspect="1"/>
          </p:cNvPicPr>
          <p:nvPr/>
        </p:nvPicPr>
        <p:blipFill>
          <a:blip r:embed="rId3"/>
          <a:srcRect l="29811" t="17020" r="38644" b="48936"/>
          <a:stretch>
            <a:fillRect/>
          </a:stretch>
        </p:blipFill>
        <p:spPr>
          <a:xfrm flipH="1">
            <a:off x="8229600" y="0"/>
            <a:ext cx="914400" cy="762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cxnSp>
        <p:nvCxnSpPr>
          <p:cNvPr id="6" name="Straight Arrow Connector 5"/>
          <p:cNvCxnSpPr/>
          <p:nvPr/>
        </p:nvCxnSpPr>
        <p:spPr>
          <a:xfrm rot="16200000" flipV="1">
            <a:off x="5600700" y="3390900"/>
            <a:ext cx="3886200" cy="152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 flipV="1">
            <a:off x="1676400" y="1600200"/>
            <a:ext cx="5791200" cy="3810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676400" y="5410200"/>
            <a:ext cx="6019800" cy="15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 rot="13151553">
            <a:off x="4963770" y="1373083"/>
            <a:ext cx="2342874" cy="1825835"/>
          </a:xfrm>
          <a:prstGeom prst="arc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7772400" y="381000"/>
            <a:ext cx="1066800" cy="1066800"/>
            <a:chOff x="7772400" y="381000"/>
            <a:chExt cx="1066800" cy="1066800"/>
          </a:xfrm>
        </p:grpSpPr>
        <p:cxnSp>
          <p:nvCxnSpPr>
            <p:cNvPr id="11" name="Straight Arrow Connector 10"/>
            <p:cNvCxnSpPr>
              <a:stCxn id="5" idx="3"/>
            </p:cNvCxnSpPr>
            <p:nvPr/>
          </p:nvCxnSpPr>
          <p:spPr>
            <a:xfrm rot="10800000" flipV="1">
              <a:off x="7772400" y="381000"/>
              <a:ext cx="4572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10800000" flipV="1">
              <a:off x="7924800" y="533400"/>
              <a:ext cx="4572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0800000" flipV="1">
              <a:off x="8077200" y="685800"/>
              <a:ext cx="4572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10800000" flipV="1">
              <a:off x="8229600" y="838200"/>
              <a:ext cx="4572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10800000" flipV="1">
              <a:off x="8382000" y="990600"/>
              <a:ext cx="4572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2667000" y="1908048"/>
            <a:ext cx="2286000" cy="5847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অবনতি কোণ</a:t>
            </a:r>
            <a:endParaRPr lang="en-US" sz="3200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990600" y="1447800"/>
            <a:ext cx="6477000" cy="369332"/>
            <a:chOff x="990600" y="1447800"/>
            <a:chExt cx="6477000" cy="369332"/>
          </a:xfrm>
        </p:grpSpPr>
        <p:cxnSp>
          <p:nvCxnSpPr>
            <p:cNvPr id="18" name="Straight Arrow Connector 17"/>
            <p:cNvCxnSpPr/>
            <p:nvPr/>
          </p:nvCxnSpPr>
          <p:spPr>
            <a:xfrm rot="10800000" flipV="1">
              <a:off x="1447800" y="1600200"/>
              <a:ext cx="6019800" cy="76200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990600" y="14478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                </a:t>
              </a:r>
              <a:endParaRPr lang="en-US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696200" y="1295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066800" y="5029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48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8134" y="3567105"/>
            <a:ext cx="4375660" cy="315005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Title 15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16"/>
          <p:cNvSpPr txBox="1">
            <a:spLocks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Documents and Settings\Lab 25\My Documents\My Pictures\5-AW139-helicop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6173" y="0"/>
            <a:ext cx="1777827" cy="1143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1" descr="C:\Documents and Settings\Lab 25\My Documents\My Pictures\car-a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9426" y="5562600"/>
            <a:ext cx="2249774" cy="11408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cxnSp>
        <p:nvCxnSpPr>
          <p:cNvPr id="8" name="Straight Connector 7"/>
          <p:cNvCxnSpPr>
            <a:stCxn id="15" idx="7"/>
          </p:cNvCxnSpPr>
          <p:nvPr/>
        </p:nvCxnSpPr>
        <p:spPr>
          <a:xfrm flipV="1">
            <a:off x="2862122" y="3810001"/>
            <a:ext cx="6205677" cy="40908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667000" y="952500"/>
            <a:ext cx="4641273" cy="333306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5" idx="6"/>
          </p:cNvCxnSpPr>
          <p:nvPr/>
        </p:nvCxnSpPr>
        <p:spPr>
          <a:xfrm>
            <a:off x="2895600" y="4353791"/>
            <a:ext cx="3541426" cy="17307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Arc 10"/>
          <p:cNvSpPr/>
          <p:nvPr/>
        </p:nvSpPr>
        <p:spPr>
          <a:xfrm>
            <a:off x="2809009" y="3425648"/>
            <a:ext cx="1295400" cy="1752600"/>
          </a:xfrm>
          <a:prstGeom prst="arc">
            <a:avLst>
              <a:gd name="adj1" fmla="val 17167072"/>
              <a:gd name="adj2" fmla="val 20994653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9600" y="2667000"/>
            <a:ext cx="2667000" cy="70788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উন্নতি কোণ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Arc 12"/>
          <p:cNvSpPr/>
          <p:nvPr/>
        </p:nvSpPr>
        <p:spPr>
          <a:xfrm rot="1872580">
            <a:off x="2530098" y="3950294"/>
            <a:ext cx="1089787" cy="1540634"/>
          </a:xfrm>
          <a:prstGeom prst="arc">
            <a:avLst>
              <a:gd name="adj1" fmla="val 16850938"/>
              <a:gd name="adj2" fmla="val 19392332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9599" y="4495800"/>
            <a:ext cx="2888673" cy="64633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অবনতি কোণ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667000" y="4163291"/>
            <a:ext cx="2286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9601" y="2667000"/>
            <a:ext cx="2667000" cy="70788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উন্নতি কোণ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19600" y="4495800"/>
            <a:ext cx="2888673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অবনতি কোণ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96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an-Animat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0" y="990600"/>
            <a:ext cx="1472184" cy="1752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cxnSp>
        <p:nvCxnSpPr>
          <p:cNvPr id="5" name="Straight Connector 4"/>
          <p:cNvCxnSpPr/>
          <p:nvPr/>
        </p:nvCxnSpPr>
        <p:spPr>
          <a:xfrm rot="5400000" flipH="1" flipV="1">
            <a:off x="381000" y="609600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c 5"/>
          <p:cNvSpPr/>
          <p:nvPr/>
        </p:nvSpPr>
        <p:spPr>
          <a:xfrm>
            <a:off x="2514600" y="4495800"/>
            <a:ext cx="533400" cy="1981200"/>
          </a:xfrm>
          <a:prstGeom prst="arc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54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4648200"/>
            <a:ext cx="1676400" cy="46166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কোণ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6816_bangladesh-bank-building.jpg"/>
          <p:cNvPicPr>
            <a:picLocks noChangeAspect="1"/>
          </p:cNvPicPr>
          <p:nvPr/>
        </p:nvPicPr>
        <p:blipFill>
          <a:blip r:embed="rId3"/>
          <a:srcRect l="58000" t="44439"/>
          <a:stretch>
            <a:fillRect/>
          </a:stretch>
        </p:blipFill>
        <p:spPr>
          <a:xfrm>
            <a:off x="5867400" y="2514600"/>
            <a:ext cx="3200400" cy="37623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cxnSp>
        <p:nvCxnSpPr>
          <p:cNvPr id="9" name="Straight Connector 8"/>
          <p:cNvCxnSpPr/>
          <p:nvPr/>
        </p:nvCxnSpPr>
        <p:spPr>
          <a:xfrm rot="5400000">
            <a:off x="4818856" y="2039144"/>
            <a:ext cx="794" cy="68953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10000" y="1981200"/>
            <a:ext cx="1447800" cy="40011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অবনতি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কোণ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Arc 10"/>
          <p:cNvSpPr/>
          <p:nvPr/>
        </p:nvSpPr>
        <p:spPr>
          <a:xfrm rot="12623617">
            <a:off x="5578146" y="820181"/>
            <a:ext cx="1578114" cy="1636240"/>
          </a:xfrm>
          <a:prstGeom prst="arc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1143000" y="1295400"/>
            <a:ext cx="64770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Up Arrow 12"/>
          <p:cNvSpPr/>
          <p:nvPr/>
        </p:nvSpPr>
        <p:spPr>
          <a:xfrm rot="3412854">
            <a:off x="4421330" y="-373173"/>
            <a:ext cx="250549" cy="74377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f110802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19600"/>
            <a:ext cx="1371600" cy="23860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37649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NikoshBAN" pitchFamily="2" charset="0"/>
                <a:cs typeface="NikoshBAN" pitchFamily="2" charset="0"/>
              </a:rPr>
              <a:t>.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352800" y="5334000"/>
            <a:ext cx="4953000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0" lvl="3" indent="0" algn="ctr">
              <a:buNone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axxys-clari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752976"/>
            <a:ext cx="5410200" cy="42000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Curved Up Arrow 4"/>
          <p:cNvSpPr/>
          <p:nvPr/>
        </p:nvSpPr>
        <p:spPr>
          <a:xfrm rot="14970034">
            <a:off x="5753509" y="3735385"/>
            <a:ext cx="935921" cy="4061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urved Right Arrow 5"/>
          <p:cNvSpPr/>
          <p:nvPr/>
        </p:nvSpPr>
        <p:spPr>
          <a:xfrm>
            <a:off x="5257800" y="1143000"/>
            <a:ext cx="609600" cy="12954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Same Side Corner Rectangle 6"/>
          <p:cNvSpPr/>
          <p:nvPr/>
        </p:nvSpPr>
        <p:spPr>
          <a:xfrm>
            <a:off x="2057400" y="5334000"/>
            <a:ext cx="4495800" cy="1066800"/>
          </a:xfrm>
          <a:prstGeom prst="round2Same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3"/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অবনতি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03226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1" name="Arc 10"/>
          <p:cNvSpPr/>
          <p:nvPr/>
        </p:nvSpPr>
        <p:spPr>
          <a:xfrm rot="10538017" flipH="1" flipV="1">
            <a:off x="1581342" y="4623087"/>
            <a:ext cx="1141571" cy="706582"/>
          </a:xfrm>
          <a:prstGeom prst="arc">
            <a:avLst>
              <a:gd name="adj1" fmla="val 19131530"/>
              <a:gd name="adj2" fmla="val 1154756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81247" y="1783080"/>
            <a:ext cx="8229600" cy="43891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4" name="Picture 2" descr="C:\Documents and Settings\Lab 25\My Documents\My Pictures\5-AW139-helicop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1847" y="-152400"/>
            <a:ext cx="3408218" cy="18288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2" descr="C:\Documents and Settings\Lab 25\My Documents\My Pictures\mango_tree_&amp;_frui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2247" y="1600200"/>
            <a:ext cx="4221480" cy="4648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3" descr="C:\Documents and Settings\Lab 25\My Documents\My Pictures\FFT120_1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62400"/>
            <a:ext cx="2209800" cy="2819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cxnSp>
        <p:nvCxnSpPr>
          <p:cNvPr id="8" name="Straight Connector 7"/>
          <p:cNvCxnSpPr/>
          <p:nvPr/>
        </p:nvCxnSpPr>
        <p:spPr>
          <a:xfrm flipV="1">
            <a:off x="1271847" y="1905000"/>
            <a:ext cx="6019800" cy="411480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271847" y="5774935"/>
            <a:ext cx="6019800" cy="24486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 rot="20061045" flipV="1">
            <a:off x="1961628" y="5502666"/>
            <a:ext cx="381000" cy="457200"/>
          </a:xfrm>
          <a:prstGeom prst="arc">
            <a:avLst>
              <a:gd name="adj1" fmla="val 15340647"/>
              <a:gd name="adj2" fmla="val 5711701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798" y="2262307"/>
            <a:ext cx="2776797" cy="1661993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endParaRPr lang="en-US" sz="2800" dirty="0" smtClean="0">
              <a:solidFill>
                <a:srgbClr val="00206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*</a:t>
            </a:r>
            <a:r>
              <a:rPr lang="bn-BD" sz="2800" dirty="0" smtClean="0"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উন্নতি কোণ</a:t>
            </a:r>
            <a:r>
              <a:rPr lang="en-US" sz="2800" dirty="0" smtClean="0"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2800" dirty="0" smtClean="0"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*</a:t>
            </a:r>
            <a:r>
              <a:rPr lang="bn-BD" sz="2800" dirty="0" smtClean="0"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অবনতি কোণ</a:t>
            </a:r>
            <a:r>
              <a:rPr lang="en-US" sz="2800" dirty="0" smtClean="0"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?</a:t>
            </a:r>
          </a:p>
          <a:p>
            <a:endParaRPr lang="en-US" dirty="0">
              <a:solidFill>
                <a:srgbClr val="00206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1271847" y="846518"/>
            <a:ext cx="4533900" cy="517328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Arc 36"/>
          <p:cNvSpPr/>
          <p:nvPr/>
        </p:nvSpPr>
        <p:spPr>
          <a:xfrm rot="8882361" flipV="1">
            <a:off x="6689671" y="1818786"/>
            <a:ext cx="381000" cy="457200"/>
          </a:xfrm>
          <a:prstGeom prst="arc">
            <a:avLst>
              <a:gd name="adj1" fmla="val 15340647"/>
              <a:gd name="adj2" fmla="val 5711701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647700" y="838199"/>
            <a:ext cx="5143500" cy="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1" name="Arc 40"/>
          <p:cNvSpPr/>
          <p:nvPr/>
        </p:nvSpPr>
        <p:spPr>
          <a:xfrm rot="8882361" flipV="1">
            <a:off x="5219580" y="765630"/>
            <a:ext cx="349381" cy="651833"/>
          </a:xfrm>
          <a:prstGeom prst="arc">
            <a:avLst>
              <a:gd name="adj1" fmla="val 15340647"/>
              <a:gd name="adj2" fmla="val 5372502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647700" y="1905001"/>
            <a:ext cx="6667500" cy="17865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2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2" grpId="0" animBg="1"/>
      <p:bldP spid="37" grpId="0" animBg="1"/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609600" y="5942111"/>
            <a:ext cx="7467600" cy="4571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19544373" flipV="1">
            <a:off x="-200570" y="3359269"/>
            <a:ext cx="9142597" cy="6035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rved Up Arrow 4"/>
          <p:cNvSpPr/>
          <p:nvPr/>
        </p:nvSpPr>
        <p:spPr>
          <a:xfrm rot="14265669">
            <a:off x="1359452" y="5414284"/>
            <a:ext cx="1081157" cy="207273"/>
          </a:xfrm>
          <a:prstGeom prst="curvedUpArrow">
            <a:avLst>
              <a:gd name="adj1" fmla="val 25000"/>
              <a:gd name="adj2" fmla="val 50000"/>
              <a:gd name="adj3" fmla="val 11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H="1">
            <a:off x="8077199" y="791066"/>
            <a:ext cx="45719" cy="515104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62400" y="5256312"/>
            <a:ext cx="1066800" cy="52322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ভুমি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7568860" y="2508335"/>
            <a:ext cx="1752599" cy="52322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উচ্চতা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9501509">
            <a:off x="3338181" y="2826096"/>
            <a:ext cx="1752599" cy="52322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অতিভূজ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8116092"/>
              </p:ext>
            </p:extLst>
          </p:nvPr>
        </p:nvGraphicFramePr>
        <p:xfrm>
          <a:off x="2199862" y="5147373"/>
          <a:ext cx="279027" cy="39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5" name="Equation" r:id="rId3" imgW="126720" imgH="177480" progId="Equation.3">
                  <p:embed/>
                </p:oleObj>
              </mc:Choice>
              <mc:Fallback>
                <p:oleObj name="Equation" r:id="rId3" imgW="126720" imgH="177480" progId="Equation.3">
                  <p:embed/>
                  <p:pic>
                    <p:nvPicPr>
                      <p:cNvPr id="0" name="Picture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9862" y="5147373"/>
                        <a:ext cx="279027" cy="390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498012" y="6258580"/>
            <a:ext cx="2276585" cy="52322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/>
              </a:rPr>
              <a:t>সমকোণী</a:t>
            </a:r>
            <a:r>
              <a:rPr lang="en-US" sz="2800" dirty="0" smtClean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/>
              </a:rPr>
              <a:t>ত্রিভূজ</a:t>
            </a:r>
            <a:r>
              <a:rPr lang="en-US" sz="2800" dirty="0" smtClean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/>
              </a:rPr>
              <a:t> </a:t>
            </a:r>
            <a:endParaRPr lang="en-US" sz="2800" dirty="0">
              <a:solidFill>
                <a:srgbClr val="C0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077561"/>
              </p:ext>
            </p:extLst>
          </p:nvPr>
        </p:nvGraphicFramePr>
        <p:xfrm>
          <a:off x="17585" y="54858"/>
          <a:ext cx="2453418" cy="954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6" name="Equation" r:id="rId5" imgW="457200" imgH="177480" progId="Equation.3">
                  <p:embed/>
                </p:oleObj>
              </mc:Choice>
              <mc:Fallback>
                <p:oleObj name="Equation" r:id="rId5" imgW="457200" imgH="177480" progId="Equation.3">
                  <p:embed/>
                  <p:pic>
                    <p:nvPicPr>
                      <p:cNvPr id="0" name="Picture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5" y="54858"/>
                        <a:ext cx="2453418" cy="95410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974687"/>
              </p:ext>
            </p:extLst>
          </p:nvPr>
        </p:nvGraphicFramePr>
        <p:xfrm>
          <a:off x="106114" y="1035223"/>
          <a:ext cx="2114867" cy="954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7" name="Equation" r:id="rId7" imgW="469800" imgH="177480" progId="Equation.3">
                  <p:embed/>
                </p:oleObj>
              </mc:Choice>
              <mc:Fallback>
                <p:oleObj name="Equation" r:id="rId7" imgW="469800" imgH="177480" progId="Equation.3">
                  <p:embed/>
                  <p:pic>
                    <p:nvPicPr>
                      <p:cNvPr id="0" name="Picture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114" y="1035223"/>
                        <a:ext cx="2114867" cy="95410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941735"/>
              </p:ext>
            </p:extLst>
          </p:nvPr>
        </p:nvGraphicFramePr>
        <p:xfrm>
          <a:off x="0" y="2139272"/>
          <a:ext cx="2242371" cy="961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8" name="Equation" r:id="rId9" imgW="469800" imgH="177480" progId="Equation.3">
                  <p:embed/>
                </p:oleObj>
              </mc:Choice>
              <mc:Fallback>
                <p:oleObj name="Equation" r:id="rId9" imgW="469800" imgH="177480" progId="Equation.3">
                  <p:embed/>
                  <p:pic>
                    <p:nvPicPr>
                      <p:cNvPr id="0" name="Picture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39272"/>
                        <a:ext cx="2242371" cy="96115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438400" y="36493"/>
            <a:ext cx="1524000" cy="95410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2800" u="sng" dirty="0" smtClean="0">
                <a:latin typeface="NikoshBAN" pitchFamily="2" charset="0"/>
                <a:cs typeface="NikoshBAN" pitchFamily="2" charset="0"/>
              </a:rPr>
              <a:t>লম্ব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অতিভুজ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09800" y="1040896"/>
            <a:ext cx="1173719" cy="95410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bn-BD" sz="2800" u="sng" dirty="0" smtClean="0">
                <a:latin typeface="NikoshBAN" pitchFamily="2" charset="0"/>
                <a:cs typeface="NikoshBAN" pitchFamily="2" charset="0"/>
              </a:rPr>
              <a:t>ভূমি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অতিভূজ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09800" y="2133600"/>
            <a:ext cx="922791" cy="95410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2800" u="sng" dirty="0" smtClean="0">
                <a:latin typeface="NikoshBAN" pitchFamily="2" charset="0"/>
                <a:cs typeface="NikoshBAN" pitchFamily="2" charset="0"/>
              </a:rPr>
              <a:t>লম্ব </a:t>
            </a:r>
          </a:p>
          <a:p>
            <a:r>
              <a:rPr lang="bn-BD" sz="2800" u="sng" dirty="0" smtClean="0">
                <a:latin typeface="NikoshBAN" pitchFamily="2" charset="0"/>
                <a:cs typeface="NikoshBAN" pitchFamily="2" charset="0"/>
              </a:rPr>
              <a:t>ভূমি</a:t>
            </a:r>
            <a:r>
              <a:rPr lang="bn-BD" u="sng" dirty="0" smtClean="0"/>
              <a:t> 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94764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2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970263"/>
              </p:ext>
            </p:extLst>
          </p:nvPr>
        </p:nvGraphicFramePr>
        <p:xfrm>
          <a:off x="102746" y="304799"/>
          <a:ext cx="2453418" cy="954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2" name="Equation" r:id="rId3" imgW="457200" imgH="177480" progId="Equation.3">
                  <p:embed/>
                </p:oleObj>
              </mc:Choice>
              <mc:Fallback>
                <p:oleObj name="Equation" r:id="rId3" imgW="457200" imgH="177480" progId="Equation.3">
                  <p:embed/>
                  <p:pic>
                    <p:nvPicPr>
                      <p:cNvPr id="0" name="Picture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46" y="304799"/>
                        <a:ext cx="2453418" cy="95410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874331"/>
              </p:ext>
            </p:extLst>
          </p:nvPr>
        </p:nvGraphicFramePr>
        <p:xfrm>
          <a:off x="4724400" y="381000"/>
          <a:ext cx="2114867" cy="954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3" name="Equation" r:id="rId5" imgW="469800" imgH="177480" progId="Equation.3">
                  <p:embed/>
                </p:oleObj>
              </mc:Choice>
              <mc:Fallback>
                <p:oleObj name="Equation" r:id="rId5" imgW="469800" imgH="177480" progId="Equation.3">
                  <p:embed/>
                  <p:pic>
                    <p:nvPicPr>
                      <p:cNvPr id="0" name="Picture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81000"/>
                        <a:ext cx="2114867" cy="95410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227737"/>
              </p:ext>
            </p:extLst>
          </p:nvPr>
        </p:nvGraphicFramePr>
        <p:xfrm>
          <a:off x="306865" y="1335107"/>
          <a:ext cx="2242371" cy="961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4" name="Equation" r:id="rId7" imgW="469800" imgH="177480" progId="Equation.3">
                  <p:embed/>
                </p:oleObj>
              </mc:Choice>
              <mc:Fallback>
                <p:oleObj name="Equation" r:id="rId7" imgW="469800" imgH="177480" progId="Equation.3">
                  <p:embed/>
                  <p:pic>
                    <p:nvPicPr>
                      <p:cNvPr id="0" name="Picture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865" y="1335107"/>
                        <a:ext cx="2242371" cy="96115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2323850"/>
            <a:ext cx="6705600" cy="193899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Some people</a:t>
            </a:r>
            <a:r>
              <a:rPr lang="bn-B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have </a:t>
            </a:r>
          </a:p>
          <a:p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Curly Black Hair</a:t>
            </a:r>
          </a:p>
          <a:p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Teeth Perhaps Blue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4282673"/>
            <a:ext cx="7790452" cy="255454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 for Sine, C for Cosine, T for tangent</a:t>
            </a:r>
          </a:p>
          <a:p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 for Perpendicular, H for </a:t>
            </a:r>
            <a:r>
              <a:rPr lang="en-US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Hypotenous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and B for Base.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4600" y="304800"/>
            <a:ext cx="1524000" cy="95410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2800" u="sng" dirty="0" smtClean="0">
                <a:latin typeface="NikoshBAN" pitchFamily="2" charset="0"/>
                <a:cs typeface="NikoshBAN" pitchFamily="2" charset="0"/>
              </a:rPr>
              <a:t>লম্ব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অতিভুজ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81800" y="381000"/>
            <a:ext cx="1173719" cy="95410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bn-BD" sz="2800" u="sng" dirty="0" smtClean="0">
                <a:latin typeface="NikoshBAN" pitchFamily="2" charset="0"/>
                <a:cs typeface="NikoshBAN" pitchFamily="2" charset="0"/>
              </a:rPr>
              <a:t>ভূমি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অতিভূজ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0" y="1335107"/>
            <a:ext cx="922791" cy="95410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2800" u="sng" dirty="0" smtClean="0">
                <a:latin typeface="NikoshBAN" pitchFamily="2" charset="0"/>
                <a:cs typeface="NikoshBAN" pitchFamily="2" charset="0"/>
              </a:rPr>
              <a:t>লম্ব </a:t>
            </a:r>
          </a:p>
          <a:p>
            <a:r>
              <a:rPr lang="bn-BD" sz="2800" u="sng" dirty="0" smtClean="0">
                <a:latin typeface="NikoshBAN" pitchFamily="2" charset="0"/>
                <a:cs typeface="NikoshBAN" pitchFamily="2" charset="0"/>
              </a:rPr>
              <a:t>ভূমি</a:t>
            </a:r>
            <a:r>
              <a:rPr lang="bn-BD" u="sng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03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2713z.jpg"/>
          <p:cNvPicPr>
            <a:picLocks noChangeAspect="1"/>
          </p:cNvPicPr>
          <p:nvPr/>
        </p:nvPicPr>
        <p:blipFill>
          <a:blip r:embed="rId2"/>
          <a:srcRect l="23029" t="20000" r="27631"/>
          <a:stretch>
            <a:fillRect/>
          </a:stretch>
        </p:blipFill>
        <p:spPr>
          <a:xfrm>
            <a:off x="7086600" y="609600"/>
            <a:ext cx="1905000" cy="5943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Pentagon 1"/>
          <p:cNvSpPr/>
          <p:nvPr/>
        </p:nvSpPr>
        <p:spPr>
          <a:xfrm>
            <a:off x="155864" y="400372"/>
            <a:ext cx="6930736" cy="3181028"/>
          </a:xfrm>
          <a:prstGeom prst="homePlat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/>
                <a:cs typeface="NikoshBAN" pitchFamily="2" charset="0"/>
              </a:rPr>
              <a:t>সমস্যাঃ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/>
                <a:cs typeface="NikoshBAN" pitchFamily="2" charset="0"/>
              </a:rPr>
              <a:t>একটি</a:t>
            </a:r>
            <a:r>
              <a:rPr lang="en-US" sz="4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/>
                <a:cs typeface="NikoshBAN" pitchFamily="2" charset="0"/>
              </a:rPr>
              <a:t>লম্বা</a:t>
            </a:r>
            <a:r>
              <a:rPr lang="en-US" sz="4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/>
                <a:cs typeface="NikoshBAN" pitchFamily="2" charset="0"/>
              </a:rPr>
              <a:t>গাছের</a:t>
            </a:r>
            <a:r>
              <a:rPr lang="en-US" sz="4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/>
                <a:cs typeface="NikoshBAN" pitchFamily="2" charset="0"/>
              </a:rPr>
              <a:t>পাদদেশ</a:t>
            </a:r>
            <a:r>
              <a:rPr lang="en-US" sz="4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/>
                <a:cs typeface="NikoshBAN" pitchFamily="2" charset="0"/>
              </a:rPr>
              <a:t>থেকে</a:t>
            </a:r>
            <a:r>
              <a:rPr lang="en-US" sz="4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/>
                <a:cs typeface="Times New Roman" pitchFamily="18" charset="0"/>
              </a:rPr>
              <a:t>90</a:t>
            </a:r>
            <a:r>
              <a:rPr lang="en-US" sz="4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/>
                <a:cs typeface="NikoshBAN" pitchFamily="2" charset="0"/>
              </a:rPr>
              <a:t>মিটার</a:t>
            </a:r>
            <a:r>
              <a:rPr lang="en-US" sz="4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/>
                <a:cs typeface="NikoshBAN" pitchFamily="2" charset="0"/>
              </a:rPr>
              <a:t>দূরে</a:t>
            </a:r>
            <a:r>
              <a:rPr lang="en-US" sz="4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/>
                <a:cs typeface="NikoshBAN" pitchFamily="2" charset="0"/>
              </a:rPr>
              <a:t>ভূমির</a:t>
            </a:r>
            <a:r>
              <a:rPr lang="en-US" sz="4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/>
                <a:cs typeface="NikoshBAN" pitchFamily="2" charset="0"/>
              </a:rPr>
              <a:t>একটি</a:t>
            </a:r>
            <a:r>
              <a:rPr lang="en-US" sz="4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/>
                <a:cs typeface="NikoshBAN" pitchFamily="2" charset="0"/>
              </a:rPr>
              <a:t>বিন্দুতে</a:t>
            </a:r>
            <a:r>
              <a:rPr lang="en-US" sz="4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/>
                <a:cs typeface="NikoshBAN" pitchFamily="2" charset="0"/>
              </a:rPr>
              <a:t>গাছটির</a:t>
            </a:r>
            <a:r>
              <a:rPr lang="en-US" sz="4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/>
                <a:cs typeface="NikoshBAN" pitchFamily="2" charset="0"/>
              </a:rPr>
              <a:t>শীর্ষবিন্দুর</a:t>
            </a:r>
            <a:r>
              <a:rPr lang="en-US" sz="4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/>
                <a:cs typeface="NikoshBAN" pitchFamily="2" charset="0"/>
              </a:rPr>
              <a:t>উন্নতি</a:t>
            </a:r>
            <a:r>
              <a:rPr lang="en-US" sz="4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/>
                <a:cs typeface="NikoshBAN" pitchFamily="2" charset="0"/>
              </a:rPr>
              <a:t>কোণ</a:t>
            </a:r>
            <a:r>
              <a:rPr lang="en-US" sz="4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/>
                <a:cs typeface="Times New Roman" pitchFamily="18" charset="0"/>
              </a:rPr>
              <a:t>30</a:t>
            </a:r>
            <a:r>
              <a:rPr lang="en-US" sz="4000" baseline="30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/>
                <a:cs typeface="Times New Roman" pitchFamily="18" charset="0"/>
              </a:rPr>
              <a:t>0 </a:t>
            </a:r>
            <a:r>
              <a:rPr lang="en-US" sz="4000" baseline="30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/>
                <a:cs typeface="NikoshBAN" pitchFamily="2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/>
                <a:cs typeface="NikoshBAN" pitchFamily="2" charset="0"/>
              </a:rPr>
              <a:t>গাছটির</a:t>
            </a:r>
            <a:r>
              <a:rPr lang="en-US" sz="4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/>
                <a:cs typeface="NikoshBAN" pitchFamily="2" charset="0"/>
              </a:rPr>
              <a:t>উচ্চতা</a:t>
            </a:r>
            <a:r>
              <a:rPr lang="en-US" sz="4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/>
                <a:cs typeface="NikoshBAN" pitchFamily="2" charset="0"/>
              </a:rPr>
              <a:t>নির্ণয়</a:t>
            </a:r>
            <a:r>
              <a:rPr lang="en-US" sz="4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/>
                <a:cs typeface="NikoshBAN" pitchFamily="2" charset="0"/>
              </a:rPr>
              <a:t>কর</a:t>
            </a:r>
            <a:r>
              <a:rPr lang="en-US" sz="4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/>
                <a:cs typeface="NikoshBAN" pitchFamily="2" charset="0"/>
              </a:rPr>
              <a:t>।</a:t>
            </a:r>
            <a:endParaRPr lang="en-US" sz="4000" baseline="300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75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SC02713z.jpg"/>
          <p:cNvPicPr>
            <a:picLocks noChangeAspect="1"/>
          </p:cNvPicPr>
          <p:nvPr/>
        </p:nvPicPr>
        <p:blipFill>
          <a:blip r:embed="rId3"/>
          <a:srcRect l="23029" t="20000" r="27631"/>
          <a:stretch>
            <a:fillRect/>
          </a:stretch>
        </p:blipFill>
        <p:spPr>
          <a:xfrm>
            <a:off x="7239000" y="914400"/>
            <a:ext cx="1905000" cy="5943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52400" y="6477000"/>
            <a:ext cx="7924800" cy="76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 rot="19544373">
            <a:off x="-655581" y="3835786"/>
            <a:ext cx="9469710" cy="5478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01000" y="1143000"/>
            <a:ext cx="76200" cy="5410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5953780"/>
            <a:ext cx="2438400" cy="52322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ভুমি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90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urved Up Arrow 9"/>
          <p:cNvSpPr/>
          <p:nvPr/>
        </p:nvSpPr>
        <p:spPr>
          <a:xfrm rot="14265669">
            <a:off x="1283252" y="5937116"/>
            <a:ext cx="1081157" cy="207273"/>
          </a:xfrm>
          <a:prstGeom prst="curvedUpArrow">
            <a:avLst>
              <a:gd name="adj1" fmla="val 25000"/>
              <a:gd name="adj2" fmla="val 50000"/>
              <a:gd name="adj3" fmla="val 11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800" y="5715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30</a:t>
            </a:r>
            <a:r>
              <a:rPr lang="en-US" baseline="30000" dirty="0" smtClean="0">
                <a:latin typeface="NikoshBAN" pitchFamily="2" charset="0"/>
                <a:cs typeface="NikoshBAN" pitchFamily="2" charset="0"/>
              </a:rPr>
              <a:t>0</a:t>
            </a:r>
            <a:endParaRPr lang="en-US" baseline="30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6871355" y="3761010"/>
            <a:ext cx="1355069" cy="52322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উচ্চতা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77200" y="914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A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76200" y="65648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B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29600" y="64886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C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228600" y="4050268"/>
            <a:ext cx="3657600" cy="369332"/>
            <a:chOff x="228600" y="3200400"/>
            <a:chExt cx="3886200" cy="369332"/>
          </a:xfrm>
        </p:grpSpPr>
        <p:graphicFrame>
          <p:nvGraphicFramePr>
            <p:cNvPr id="17" name="Object 16"/>
            <p:cNvGraphicFramePr>
              <a:graphicFrameLocks noChangeAspect="1"/>
            </p:cNvGraphicFramePr>
            <p:nvPr/>
          </p:nvGraphicFramePr>
          <p:xfrm>
            <a:off x="774700" y="3302000"/>
            <a:ext cx="139700" cy="12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4" name="Equation" r:id="rId4" imgW="139518" imgH="126835" progId="Equation.3">
                    <p:embed/>
                  </p:oleObj>
                </mc:Choice>
                <mc:Fallback>
                  <p:oleObj name="Equation" r:id="rId4" imgW="139518" imgH="126835" progId="Equation.3">
                    <p:embed/>
                    <p:pic>
                      <p:nvPicPr>
                        <p:cNvPr id="0" name="Picture 1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4700" y="3302000"/>
                          <a:ext cx="139700" cy="127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228600" y="3200400"/>
              <a:ext cx="3886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9" name="Down Arrow 18"/>
          <p:cNvSpPr/>
          <p:nvPr/>
        </p:nvSpPr>
        <p:spPr>
          <a:xfrm>
            <a:off x="7439679" y="4854152"/>
            <a:ext cx="304800" cy="609600"/>
          </a:xfrm>
          <a:prstGeom prst="down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6982479" y="6054969"/>
            <a:ext cx="609600" cy="304800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Left Arrow 20"/>
          <p:cNvSpPr/>
          <p:nvPr/>
        </p:nvSpPr>
        <p:spPr>
          <a:xfrm>
            <a:off x="2362200" y="6096000"/>
            <a:ext cx="533400" cy="228600"/>
          </a:xfrm>
          <a:prstGeom prst="lef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045297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0" name="Picture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Down Arrow 22"/>
          <p:cNvSpPr/>
          <p:nvPr/>
        </p:nvSpPr>
        <p:spPr>
          <a:xfrm rot="10800000">
            <a:off x="7396489" y="2286000"/>
            <a:ext cx="304800" cy="609600"/>
          </a:xfrm>
          <a:prstGeom prst="down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9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/>
      <p:bldP spid="14" grpId="0"/>
      <p:bldP spid="15" grpId="0"/>
      <p:bldP spid="19" grpId="0" animBg="1"/>
      <p:bldP spid="20" grpId="0" animBg="1"/>
      <p:bldP spid="21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cropped-concrete3d-copy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152400"/>
            <a:ext cx="7848600" cy="1901372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2057400" y="3429000"/>
            <a:ext cx="5181600" cy="21336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ক্যান্টনমেন্ট পাবলিক স্কুল 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কলেজ</a:t>
            </a:r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মোমেনশাহী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2590800"/>
            <a:ext cx="2362200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159504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637278"/>
            <a:ext cx="82296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=AC</a:t>
            </a:r>
            <a:br>
              <a:rPr lang="en-US" sz="2800" dirty="0" smtClean="0">
                <a:latin typeface="NikoshBAN" pitchFamily="2" charset="0"/>
                <a:cs typeface="NikoshBAN" pitchFamily="2" charset="0"/>
              </a:rPr>
            </a:b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ভূমি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=BC=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87592" y="1764477"/>
            <a:ext cx="8229600" cy="43891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37959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sz="2800" baseline="30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3990109" y="5857574"/>
            <a:ext cx="3962400" cy="7620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 rot="19161664" flipV="1">
            <a:off x="3317295" y="4172148"/>
            <a:ext cx="5222360" cy="4571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 flipH="1">
            <a:off x="7886700" y="2504734"/>
            <a:ext cx="76200" cy="3505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1" y="6017619"/>
            <a:ext cx="3616034" cy="52322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ভুমি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90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206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urved Up Arrow 8"/>
          <p:cNvSpPr/>
          <p:nvPr/>
        </p:nvSpPr>
        <p:spPr>
          <a:xfrm rot="14265669">
            <a:off x="4273634" y="5642791"/>
            <a:ext cx="657516" cy="126192"/>
          </a:xfrm>
          <a:prstGeom prst="curvedUpArrow">
            <a:avLst>
              <a:gd name="adj1" fmla="val 25000"/>
              <a:gd name="adj2" fmla="val 50000"/>
              <a:gd name="adj3" fmla="val 11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80885" y="548108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30</a:t>
            </a:r>
            <a:r>
              <a:rPr lang="en-US" baseline="30000" dirty="0" smtClean="0">
                <a:latin typeface="NikoshBAN" pitchFamily="2" charset="0"/>
                <a:cs typeface="NikoshBAN" pitchFamily="2" charset="0"/>
              </a:rPr>
              <a:t>0</a:t>
            </a:r>
            <a:endParaRPr lang="en-US" baseline="30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7568860" y="3119423"/>
            <a:ext cx="1752599" cy="52322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উচ্চতা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456275"/>
              </p:ext>
            </p:extLst>
          </p:nvPr>
        </p:nvGraphicFramePr>
        <p:xfrm>
          <a:off x="785813" y="2089150"/>
          <a:ext cx="2263775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" name="Equation" r:id="rId3" imgW="1028520" imgH="393480" progId="Equation.3">
                  <p:embed/>
                </p:oleObj>
              </mc:Choice>
              <mc:Fallback>
                <p:oleObj name="Equation" r:id="rId3" imgW="1028520" imgH="393480" progId="Equation.3">
                  <p:embed/>
                  <p:pic>
                    <p:nvPicPr>
                      <p:cNvPr id="0" name="Picture 5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2089150"/>
                        <a:ext cx="2263775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807035" y="2036453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A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05200" y="5648287"/>
            <a:ext cx="426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B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97535" y="57531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C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-334108" y="3018601"/>
            <a:ext cx="3387764" cy="707886"/>
            <a:chOff x="304800" y="1981200"/>
            <a:chExt cx="3387764" cy="707886"/>
          </a:xfrm>
        </p:grpSpPr>
        <p:sp>
          <p:nvSpPr>
            <p:cNvPr id="19" name="TextBox 18"/>
            <p:cNvSpPr txBox="1"/>
            <p:nvPr/>
          </p:nvSpPr>
          <p:spPr>
            <a:xfrm>
              <a:off x="304800" y="1981200"/>
              <a:ext cx="2819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                  </a:t>
              </a:r>
            </a:p>
            <a:p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                 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, </a:t>
              </a:r>
              <a:endParaRPr lang="en-US" sz="2000" baseline="30000" dirty="0">
                <a:latin typeface="NikoshBAN" pitchFamily="2" charset="0"/>
                <a:cs typeface="NikoshBAN" pitchFamily="2" charset="0"/>
              </a:endParaRPr>
            </a:p>
          </p:txBody>
        </p: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3453479"/>
                </p:ext>
              </p:extLst>
            </p:nvPr>
          </p:nvGraphicFramePr>
          <p:xfrm>
            <a:off x="2209912" y="2104580"/>
            <a:ext cx="1482652" cy="5845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4" name="Equation" r:id="rId5" imgW="825480" imgH="393480" progId="Equation.3">
                    <p:embed/>
                  </p:oleObj>
                </mc:Choice>
                <mc:Fallback>
                  <p:oleObj name="Equation" r:id="rId5" imgW="825480" imgH="393480" progId="Equation.3">
                    <p:embed/>
                    <p:pic>
                      <p:nvPicPr>
                        <p:cNvPr id="0" name="Picture 5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9912" y="2104580"/>
                          <a:ext cx="1482652" cy="5845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TextBox 23"/>
          <p:cNvSpPr txBox="1"/>
          <p:nvPr/>
        </p:nvSpPr>
        <p:spPr>
          <a:xfrm>
            <a:off x="990600" y="4691196"/>
            <a:ext cx="2063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b="1" baseline="300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AC= 51.322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-211015" y="5676543"/>
            <a:ext cx="4630615" cy="954107"/>
            <a:chOff x="228600" y="3200400"/>
            <a:chExt cx="3886200" cy="954107"/>
          </a:xfrm>
        </p:grpSpPr>
        <p:graphicFrame>
          <p:nvGraphicFramePr>
            <p:cNvPr id="26" name="Object 25"/>
            <p:cNvGraphicFramePr>
              <a:graphicFrameLocks noChangeAspect="1"/>
            </p:cNvGraphicFramePr>
            <p:nvPr/>
          </p:nvGraphicFramePr>
          <p:xfrm>
            <a:off x="774700" y="3302000"/>
            <a:ext cx="139700" cy="12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85" name="Equation" r:id="rId7" imgW="139518" imgH="126835" progId="Equation.3">
                    <p:embed/>
                  </p:oleObj>
                </mc:Choice>
                <mc:Fallback>
                  <p:oleObj name="Equation" r:id="rId7" imgW="139518" imgH="126835" progId="Equation.3">
                    <p:embed/>
                    <p:pic>
                      <p:nvPicPr>
                        <p:cNvPr id="0" name="Picture 5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4700" y="3302000"/>
                          <a:ext cx="139700" cy="127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TextBox 26"/>
            <p:cNvSpPr txBox="1"/>
            <p:nvPr/>
          </p:nvSpPr>
          <p:spPr>
            <a:xfrm>
              <a:off x="228600" y="3200400"/>
              <a:ext cx="3886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       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গাছটির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উচ্চতা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  </a:t>
              </a:r>
            </a:p>
            <a:p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      51.322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মিটার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প্রায়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)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8" name="Down Arrow 27"/>
          <p:cNvSpPr/>
          <p:nvPr/>
        </p:nvSpPr>
        <p:spPr>
          <a:xfrm>
            <a:off x="7602681" y="3632200"/>
            <a:ext cx="304800" cy="609600"/>
          </a:xfrm>
          <a:prstGeom prst="down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6761018" y="5557280"/>
            <a:ext cx="609600" cy="304800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Left Arrow 29"/>
          <p:cNvSpPr/>
          <p:nvPr/>
        </p:nvSpPr>
        <p:spPr>
          <a:xfrm>
            <a:off x="5123641" y="5595380"/>
            <a:ext cx="533400" cy="228600"/>
          </a:xfrm>
          <a:prstGeom prst="lef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367606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6" name="Equation" r:id="rId9" imgW="114151" imgH="215619" progId="Equation.3">
                  <p:embed/>
                </p:oleObj>
              </mc:Choice>
              <mc:Fallback>
                <p:oleObj name="Equation" r:id="rId9" imgW="114151" imgH="215619" progId="Equation.3">
                  <p:embed/>
                  <p:pic>
                    <p:nvPicPr>
                      <p:cNvPr id="0" name="Picture 5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826889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7" name="Equation" r:id="rId11" imgW="114120" imgH="215640" progId="Equation.3">
                  <p:embed/>
                </p:oleObj>
              </mc:Choice>
              <mc:Fallback>
                <p:oleObj name="Equation" r:id="rId11" imgW="114120" imgH="215640" progId="Equation.3">
                  <p:embed/>
                  <p:pic>
                    <p:nvPicPr>
                      <p:cNvPr id="0" name="Picture 5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401692"/>
              </p:ext>
            </p:extLst>
          </p:nvPr>
        </p:nvGraphicFramePr>
        <p:xfrm>
          <a:off x="1950046" y="1208778"/>
          <a:ext cx="488354" cy="411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8" name="Equation" r:id="rId12" imgW="241200" imgH="203040" progId="Equation.3">
                  <p:embed/>
                </p:oleObj>
              </mc:Choice>
              <mc:Fallback>
                <p:oleObj name="Equation" r:id="rId12" imgW="241200" imgH="203040" progId="Equation.3">
                  <p:embed/>
                  <p:pic>
                    <p:nvPicPr>
                      <p:cNvPr id="0" name="Picture 5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0046" y="1208778"/>
                        <a:ext cx="488354" cy="4112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62000" y="1905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সমকোণী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932557"/>
              </p:ext>
            </p:extLst>
          </p:nvPr>
        </p:nvGraphicFramePr>
        <p:xfrm>
          <a:off x="2157045" y="1905000"/>
          <a:ext cx="664375" cy="27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9" name="Equation" r:id="rId14" imgW="431640" imgH="177480" progId="Equation.3">
                  <p:embed/>
                </p:oleObj>
              </mc:Choice>
              <mc:Fallback>
                <p:oleObj name="Equation" r:id="rId14" imgW="431640" imgH="177480" progId="Equation.3">
                  <p:embed/>
                  <p:pic>
                    <p:nvPicPr>
                      <p:cNvPr id="0" name="Picture 5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045" y="1905000"/>
                        <a:ext cx="664375" cy="2735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2895600" y="1851787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এ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90600" y="4114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193"/>
              </p:ext>
            </p:extLst>
          </p:nvPr>
        </p:nvGraphicFramePr>
        <p:xfrm>
          <a:off x="1828800" y="3936999"/>
          <a:ext cx="914400" cy="591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0" name="Equation" r:id="rId16" imgW="647640" imgH="419040" progId="Equation.3">
                  <p:embed/>
                </p:oleObj>
              </mc:Choice>
              <mc:Fallback>
                <p:oleObj name="Equation" r:id="rId16" imgW="647640" imgH="419040" progId="Equation.3">
                  <p:embed/>
                  <p:pic>
                    <p:nvPicPr>
                      <p:cNvPr id="0" name="Picture 5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936999"/>
                        <a:ext cx="914400" cy="5916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891700"/>
              </p:ext>
            </p:extLst>
          </p:nvPr>
        </p:nvGraphicFramePr>
        <p:xfrm>
          <a:off x="1828800" y="4627372"/>
          <a:ext cx="838200" cy="564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1" name="Equation" r:id="rId18" imgW="622080" imgH="419040" progId="Equation.3">
                  <p:embed/>
                </p:oleObj>
              </mc:Choice>
              <mc:Fallback>
                <p:oleObj name="Equation" r:id="rId18" imgW="622080" imgH="419040" progId="Equation.3">
                  <p:embed/>
                  <p:pic>
                    <p:nvPicPr>
                      <p:cNvPr id="0" name="Picture 5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627372"/>
                        <a:ext cx="838200" cy="5645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1075592" y="4800600"/>
            <a:ext cx="542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961298"/>
              </p:ext>
            </p:extLst>
          </p:nvPr>
        </p:nvGraphicFramePr>
        <p:xfrm>
          <a:off x="4502150" y="3365500"/>
          <a:ext cx="139700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2" name="Equation" r:id="rId20" imgW="139680" imgH="126720" progId="Equation.3">
                  <p:embed/>
                </p:oleObj>
              </mc:Choice>
              <mc:Fallback>
                <p:oleObj name="Equation" r:id="rId20" imgW="139680" imgH="126720" progId="Equation.3">
                  <p:embed/>
                  <p:pic>
                    <p:nvPicPr>
                      <p:cNvPr id="0" name="Picture 5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2150" y="3365500"/>
                        <a:ext cx="139700" cy="12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300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914400"/>
            <a:ext cx="2362200" cy="64633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3385" y="2269361"/>
            <a:ext cx="7620000" cy="286232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দল-কঃ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সমস্যাঃ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ক্লাসরুমের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দেয়ালের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পাদদেশ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20 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দূরে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ভুতলস্থ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দেয়ালের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শীর্ষবিন্দুর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60</a:t>
            </a:r>
            <a:r>
              <a:rPr lang="en-US" sz="3600" baseline="30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দেয়ালটির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aseline="30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27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367116"/>
            <a:ext cx="7696200" cy="230832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দল-খঃ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সমস্যাঃ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ক্লাসরুমের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দেয়ালের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শীর্ষবিন্দু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20 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দূরে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ভুতলস্থ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বিন্দুর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অবনতি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60</a:t>
            </a:r>
            <a:r>
              <a:rPr lang="en-US" sz="3600" baseline="30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দেয়ালের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aseline="30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0"/>
            <a:ext cx="2743200" cy="64633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03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" y="152400"/>
            <a:ext cx="8955024" cy="6629400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55760915"/>
              </p:ext>
            </p:extLst>
          </p:nvPr>
        </p:nvGraphicFramePr>
        <p:xfrm>
          <a:off x="1524000" y="18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Horizontal Scroll 3"/>
          <p:cNvSpPr/>
          <p:nvPr/>
        </p:nvSpPr>
        <p:spPr>
          <a:xfrm>
            <a:off x="3276600" y="359664"/>
            <a:ext cx="2667000" cy="1469136"/>
          </a:xfrm>
          <a:prstGeom prst="horizontalScroll">
            <a:avLst/>
          </a:prstGeom>
          <a:solidFill>
            <a:srgbClr val="00B0F0"/>
          </a:solidFill>
          <a:effectLst>
            <a:glow rad="635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06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422031" y="1524000"/>
            <a:ext cx="8001000" cy="2209800"/>
          </a:xfrm>
          <a:prstGeom prst="round2Diag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সমস্যাঃ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সমস্যাঃ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টাওয়ারের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পাদদেশ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দূরে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ভুতলস্থ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বিন্দুতে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টাওয়ারটির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চুড়ার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3600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০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টাওয়ারটির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Horizontal Scroll 8"/>
          <p:cNvSpPr/>
          <p:nvPr/>
        </p:nvSpPr>
        <p:spPr>
          <a:xfrm>
            <a:off x="2209800" y="21570"/>
            <a:ext cx="4953000" cy="1353312"/>
          </a:xfrm>
          <a:prstGeom prst="horizontalScroll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কাজঃ</a:t>
            </a:r>
            <a:endParaRPr lang="en-US" sz="4000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375138" y="3865418"/>
            <a:ext cx="8159261" cy="2459182"/>
          </a:xfrm>
          <a:prstGeom prst="round2Diag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সমস্যাঃ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মিনারের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শীর্ষবিন্দুতে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দুরের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ভুতলস্থ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বিন্দুর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অবনতি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en-US" sz="360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০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মিনারটির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70752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924050"/>
            <a:ext cx="5048250" cy="4933950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1371600" y="609600"/>
            <a:ext cx="3505200" cy="1143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C0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800" dirty="0" smtClean="0">
                <a:solidFill>
                  <a:srgbClr val="C0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C000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15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35257" y="1654314"/>
            <a:ext cx="357514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NikoshBAN"/>
                <a:cs typeface="SutonnyOMJ" pitchFamily="2" charset="0"/>
              </a:rPr>
              <a:t>বিষয়ঃ</a:t>
            </a:r>
            <a:r>
              <a:rPr lang="en-US" sz="4000" dirty="0" smtClean="0">
                <a:solidFill>
                  <a:srgbClr val="C00000"/>
                </a:solidFill>
                <a:latin typeface="NikoshBAN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/>
                <a:cs typeface="SutonnyOMJ" pitchFamily="2" charset="0"/>
              </a:rPr>
              <a:t>সাধারণ</a:t>
            </a:r>
            <a:r>
              <a:rPr lang="en-US" sz="4000" dirty="0" smtClean="0">
                <a:solidFill>
                  <a:srgbClr val="C00000"/>
                </a:solidFill>
                <a:latin typeface="NikoshBAN"/>
                <a:cs typeface="SutonnyOMJ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/>
                <a:cs typeface="SutonnyOMJ" pitchFamily="2" charset="0"/>
              </a:rPr>
              <a:t>গণিত</a:t>
            </a:r>
            <a:r>
              <a:rPr lang="en-US" sz="4000" dirty="0" smtClean="0">
                <a:solidFill>
                  <a:srgbClr val="C00000"/>
                </a:solidFill>
                <a:latin typeface="NikoshBAN"/>
                <a:cs typeface="SutonnyOMJ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26523" y="3414346"/>
            <a:ext cx="2438400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/>
                <a:cs typeface="SutonnyOMJ" pitchFamily="2" charset="0"/>
              </a:rPr>
              <a:t>শ্রেণিঃ</a:t>
            </a:r>
            <a:r>
              <a:rPr lang="en-US" sz="3200" dirty="0" smtClean="0">
                <a:solidFill>
                  <a:srgbClr val="002060"/>
                </a:solidFill>
                <a:latin typeface="NikoshBAN"/>
                <a:cs typeface="SutonnyO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/>
                <a:cs typeface="SutonnyOMJ" pitchFamily="2" charset="0"/>
              </a:rPr>
              <a:t>নবম-দশম</a:t>
            </a:r>
            <a:endParaRPr lang="en-US" sz="3200" dirty="0">
              <a:solidFill>
                <a:srgbClr val="002060"/>
              </a:solidFill>
              <a:latin typeface="NikoshBAN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56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473" y="29308"/>
            <a:ext cx="5076527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2" y="29308"/>
            <a:ext cx="4049888" cy="6981092"/>
          </a:xfrm>
          <a:prstGeom prst="rect">
            <a:avLst/>
          </a:prstGeom>
        </p:spPr>
      </p:pic>
      <p:sp>
        <p:nvSpPr>
          <p:cNvPr id="8" name="Left-Right Arrow 7"/>
          <p:cNvSpPr/>
          <p:nvPr/>
        </p:nvSpPr>
        <p:spPr>
          <a:xfrm rot="5400000">
            <a:off x="-742950" y="3219451"/>
            <a:ext cx="5410199" cy="190499"/>
          </a:xfrm>
          <a:prstGeom prst="leftRightArrow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 rot="5400000">
            <a:off x="3429762" y="3262122"/>
            <a:ext cx="6309360" cy="242316"/>
          </a:xfrm>
          <a:prstGeom prst="leftRightArrow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-Right Arrow 9"/>
          <p:cNvSpPr/>
          <p:nvPr/>
        </p:nvSpPr>
        <p:spPr>
          <a:xfrm>
            <a:off x="1981200" y="5410200"/>
            <a:ext cx="4495800" cy="426719"/>
          </a:xfrm>
          <a:prstGeom prst="leftRightArrow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3362623" y="4718846"/>
            <a:ext cx="1409700" cy="691354"/>
          </a:xfrm>
          <a:prstGeom prst="leftRightArrow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C00000"/>
                </a:solidFill>
                <a:effectLst/>
                <a:latin typeface="NikoshBAN" pitchFamily="2" charset="0"/>
                <a:cs typeface="NikoshBAN" pitchFamily="2" charset="0"/>
              </a:rPr>
              <a:t>দূরত্ব</a:t>
            </a:r>
            <a:endParaRPr lang="en-US" sz="2800" dirty="0">
              <a:solidFill>
                <a:srgbClr val="C0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Left-Right Arrow 11"/>
          <p:cNvSpPr/>
          <p:nvPr/>
        </p:nvSpPr>
        <p:spPr>
          <a:xfrm rot="16200000">
            <a:off x="1602580" y="2746681"/>
            <a:ext cx="1447800" cy="678837"/>
          </a:xfrm>
          <a:prstGeom prst="leftRightArrow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rgbClr val="FFFF00"/>
              </a:solidFill>
            </a:endParaRPr>
          </a:p>
          <a:p>
            <a:pPr algn="ctr"/>
            <a:r>
              <a:rPr lang="en-US" sz="2800" dirty="0" err="1" smtClean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উচ্চতা</a:t>
            </a:r>
            <a:endParaRPr lang="en-US" sz="2800" dirty="0" smtClean="0">
              <a:solidFill>
                <a:srgbClr val="FFFF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Left-Right Arrow 12"/>
          <p:cNvSpPr/>
          <p:nvPr/>
        </p:nvSpPr>
        <p:spPr>
          <a:xfrm rot="16200000">
            <a:off x="6221255" y="3053825"/>
            <a:ext cx="1447800" cy="678837"/>
          </a:xfrm>
          <a:prstGeom prst="leftRight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উচ্চতা</a:t>
            </a:r>
            <a:endParaRPr lang="en-US" sz="2800" dirty="0" smtClean="0"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7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63683"/>
            <a:ext cx="8991600" cy="63868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71900" y="6386873"/>
            <a:ext cx="4838700" cy="58477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3200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829 </a:t>
            </a:r>
            <a:r>
              <a:rPr lang="en-US" sz="3200" dirty="0" err="1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200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/ 2722ফুট  </a:t>
            </a:r>
            <a:endParaRPr lang="en-US" sz="32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6323191"/>
            <a:ext cx="3124200" cy="659460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বুর্জ</a:t>
            </a: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US" sz="3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দুবাই</a:t>
            </a:r>
            <a:endParaRPr lang="en-US" sz="3200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>
            <a:endCxn id="2" idx="2"/>
          </p:cNvCxnSpPr>
          <p:nvPr/>
        </p:nvCxnSpPr>
        <p:spPr>
          <a:xfrm>
            <a:off x="4572000" y="241117"/>
            <a:ext cx="0" cy="60820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200" y="1482418"/>
            <a:ext cx="2670334" cy="2743200"/>
          </a:xfrm>
          <a:prstGeom prst="rect">
            <a:avLst/>
          </a:prstGeom>
        </p:spPr>
      </p:pic>
      <p:sp>
        <p:nvSpPr>
          <p:cNvPr id="6" name="Left-Right Arrow 5"/>
          <p:cNvSpPr/>
          <p:nvPr/>
        </p:nvSpPr>
        <p:spPr>
          <a:xfrm rot="16200000">
            <a:off x="4185779" y="2592540"/>
            <a:ext cx="1603681" cy="678837"/>
          </a:xfrm>
          <a:prstGeom prst="leftRight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/>
              </a:rPr>
              <a:t>উচ্চতা</a:t>
            </a:r>
            <a:endParaRPr lang="en-US" sz="2800" dirty="0" smtClean="0"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143000" y="3200400"/>
            <a:ext cx="3429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Left-Right Arrow 11"/>
          <p:cNvSpPr/>
          <p:nvPr/>
        </p:nvSpPr>
        <p:spPr>
          <a:xfrm>
            <a:off x="2362200" y="2438400"/>
            <a:ext cx="1409700" cy="691354"/>
          </a:xfrm>
          <a:prstGeom prst="leftRightArrow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দূরত্ব</a:t>
            </a:r>
            <a:endParaRPr lang="en-US" sz="2800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32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51261"/>
          </a:xfrm>
          <a:prstGeom prst="rect">
            <a:avLst/>
          </a:prstGeom>
        </p:spPr>
      </p:pic>
      <p:sp>
        <p:nvSpPr>
          <p:cNvPr id="2" name="Horizontal Scroll 1"/>
          <p:cNvSpPr/>
          <p:nvPr/>
        </p:nvSpPr>
        <p:spPr>
          <a:xfrm>
            <a:off x="2309446" y="2971800"/>
            <a:ext cx="4038600" cy="289560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ত্রিকোনমিতি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আধ্যয়ঃ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ও উচ্চতা</a:t>
            </a:r>
            <a:endParaRPr lang="en-US" sz="3200" dirty="0">
              <a:solidFill>
                <a:schemeClr val="accent2">
                  <a:lumMod val="75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2461846" y="1143000"/>
            <a:ext cx="3886200" cy="1905000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 smtClean="0"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 smtClean="0"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857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89916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72508" y="1447800"/>
            <a:ext cx="3086100" cy="76944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838200" y="1981200"/>
            <a:ext cx="7772400" cy="4724400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bn-BD" sz="3200" dirty="0">
                <a:solidFill>
                  <a:srgbClr val="00206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ভূ –রেখা</a:t>
            </a:r>
            <a:r>
              <a:rPr lang="en-US" sz="3200" dirty="0">
                <a:solidFill>
                  <a:srgbClr val="00206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bn-BD" sz="3200" dirty="0">
                <a:solidFill>
                  <a:srgbClr val="00206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উর্ধ্বরেখা</a:t>
            </a:r>
            <a:r>
              <a:rPr lang="en-US" sz="3200" dirty="0">
                <a:solidFill>
                  <a:srgbClr val="00206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solidFill>
                  <a:srgbClr val="00206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উল্লম্বতল</a:t>
            </a:r>
            <a:r>
              <a:rPr lang="en-US" sz="3200" dirty="0">
                <a:solidFill>
                  <a:srgbClr val="00206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solidFill>
                  <a:srgbClr val="00206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উন্নতি কোণ</a:t>
            </a:r>
            <a:r>
              <a:rPr lang="en-US" sz="3200" dirty="0">
                <a:solidFill>
                  <a:srgbClr val="00206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bn-BD" sz="3200" dirty="0">
                <a:solidFill>
                  <a:srgbClr val="00206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অবনতি কোণ</a:t>
            </a:r>
            <a:r>
              <a:rPr lang="en-US" sz="3200" dirty="0">
                <a:solidFill>
                  <a:srgbClr val="00206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solidFill>
                  <a:srgbClr val="00206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solidFill>
                  <a:srgbClr val="00206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চিনতে</a:t>
            </a:r>
            <a:r>
              <a:rPr lang="en-US" sz="3200" dirty="0">
                <a:solidFill>
                  <a:srgbClr val="00206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>
                <a:solidFill>
                  <a:srgbClr val="00206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3200" dirty="0">
                <a:solidFill>
                  <a:srgbClr val="00206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rgbClr val="00206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>
              <a:solidFill>
                <a:srgbClr val="00206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solidFill>
                  <a:srgbClr val="00206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*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32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ও উচ্চতা সংক্রান্ত সমস্যা সমাধান করতে</a:t>
            </a:r>
            <a:r>
              <a:rPr lang="en-US" sz="32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89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3124200"/>
            <a:ext cx="4800600" cy="31700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ভূ -রেখা</a:t>
            </a:r>
            <a:endParaRPr lang="en-US" sz="4000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উর্ধ্বরেখা</a:t>
            </a:r>
            <a:endParaRPr lang="en-US" sz="4000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উল্লম্বতল</a:t>
            </a:r>
            <a:endParaRPr lang="en-US" sz="4000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উন্নতি কোণ</a:t>
            </a:r>
            <a:endParaRPr lang="en-US" sz="4000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অবনতি কোণ</a:t>
            </a:r>
            <a:endParaRPr lang="en-US" sz="4000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2438400" y="228600"/>
            <a:ext cx="3886200" cy="1524000"/>
          </a:xfrm>
          <a:prstGeom prst="horizont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48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NikoshBAN" pitchFamily="2" charset="0"/>
                <a:cs typeface="NikoshBAN" pitchFamily="2" charset="0"/>
              </a:rPr>
              <a:t>.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30377" y="929604"/>
            <a:ext cx="3505200" cy="4876800"/>
            <a:chOff x="214595" y="1315842"/>
            <a:chExt cx="3429000" cy="502920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pic>
          <p:nvPicPr>
            <p:cNvPr id="5" name="Picture 4" descr="Wood_Door-Liner_skirtin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4595" y="1315842"/>
              <a:ext cx="3429000" cy="5029200"/>
            </a:xfrm>
            <a:prstGeom prst="rect">
              <a:avLst/>
            </a:prstGeom>
            <a:ln w="127000" cap="sq">
              <a:noFill/>
              <a:miter lim="800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sp>
          <p:nvSpPr>
            <p:cNvPr id="6" name="Rectangle 5"/>
            <p:cNvSpPr/>
            <p:nvPr/>
          </p:nvSpPr>
          <p:spPr>
            <a:xfrm>
              <a:off x="1143000" y="5965521"/>
              <a:ext cx="1447800" cy="137786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105400" y="609600"/>
            <a:ext cx="2781300" cy="4829175"/>
            <a:chOff x="5867400" y="733425"/>
            <a:chExt cx="2781300" cy="5667375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pic>
          <p:nvPicPr>
            <p:cNvPr id="8" name="Picture 7" descr="Guest-Room-Door-HM04-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67400" y="733425"/>
              <a:ext cx="2781300" cy="5667375"/>
            </a:xfrm>
            <a:prstGeom prst="rect">
              <a:avLst/>
            </a:prstGeom>
            <a:ln w="127000" cap="sq">
              <a:noFill/>
              <a:miter lim="800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</p:pic>
        <p:sp>
          <p:nvSpPr>
            <p:cNvPr id="9" name="Rectangle 8"/>
            <p:cNvSpPr/>
            <p:nvPr/>
          </p:nvSpPr>
          <p:spPr>
            <a:xfrm>
              <a:off x="6019800" y="6019800"/>
              <a:ext cx="2438400" cy="1524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Up Arrow 9"/>
          <p:cNvSpPr/>
          <p:nvPr/>
        </p:nvSpPr>
        <p:spPr>
          <a:xfrm>
            <a:off x="3368886" y="5796818"/>
            <a:ext cx="381000" cy="609600"/>
          </a:xfrm>
          <a:prstGeom prst="up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7315200" y="5416062"/>
            <a:ext cx="304800" cy="533400"/>
          </a:xfrm>
          <a:prstGeom prst="up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2209799" y="2719387"/>
            <a:ext cx="762000" cy="304800"/>
          </a:xfrm>
          <a:prstGeom prst="leftArrow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7696200" y="2514600"/>
            <a:ext cx="609600" cy="304800"/>
          </a:xfrm>
          <a:prstGeom prst="leftArrow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5400" y="5484382"/>
            <a:ext cx="2133600" cy="58477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ভু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রেখা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71799" y="3106395"/>
            <a:ext cx="1663778" cy="52322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উলম্ব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রেখা</a:t>
            </a:r>
            <a:endParaRPr lang="en-US" sz="2800" dirty="0"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2999" y="5879812"/>
            <a:ext cx="2133600" cy="5847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ভু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রেখা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0" y="3106394"/>
            <a:ext cx="1676400" cy="52322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উলম্ব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রেখা</a:t>
            </a:r>
            <a:endParaRPr lang="en-US" sz="2800" dirty="0"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81600" y="5484382"/>
            <a:ext cx="2133600" cy="58477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ভু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রেখা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96200" y="3106394"/>
            <a:ext cx="1676400" cy="52322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উলম্ব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রেখা</a:t>
            </a:r>
            <a:endParaRPr lang="en-US" sz="2800" dirty="0"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81600" y="5548259"/>
            <a:ext cx="2133600" cy="5847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ভু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রেখা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96200" y="3170271"/>
            <a:ext cx="1676400" cy="52322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উলম্ব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রেখা</a:t>
            </a:r>
            <a:endParaRPr lang="en-US" sz="2800" dirty="0">
              <a:solidFill>
                <a:srgbClr val="C0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8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923</TotalTime>
  <Words>392</Words>
  <Application>Microsoft Office PowerPoint</Application>
  <PresentationFormat>On-screen Show (4:3)</PresentationFormat>
  <Paragraphs>121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NikoshBAN</vt:lpstr>
      <vt:lpstr>Times New Roman</vt:lpstr>
      <vt:lpstr>Wingdings 2</vt:lpstr>
      <vt:lpstr>Vrinda</vt:lpstr>
      <vt:lpstr>SutonnyOMJ</vt:lpstr>
      <vt:lpstr>Verdana</vt:lpstr>
      <vt:lpstr>Aspect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Fazla Masud</dc:creator>
  <cp:lastModifiedBy>Fazla Masud</cp:lastModifiedBy>
  <cp:revision>112</cp:revision>
  <dcterms:created xsi:type="dcterms:W3CDTF">2013-11-20T08:43:15Z</dcterms:created>
  <dcterms:modified xsi:type="dcterms:W3CDTF">2016-12-21T13:26:20Z</dcterms:modified>
</cp:coreProperties>
</file>